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62" r:id="rId4"/>
    <p:sldId id="259" r:id="rId5"/>
    <p:sldId id="263" r:id="rId6"/>
    <p:sldId id="264" r:id="rId7"/>
    <p:sldId id="265" r:id="rId8"/>
    <p:sldId id="267" r:id="rId9"/>
    <p:sldId id="268" r:id="rId10"/>
    <p:sldId id="269" r:id="rId11"/>
    <p:sldId id="270" r:id="rId12"/>
    <p:sldId id="271" r:id="rId13"/>
    <p:sldId id="272" r:id="rId14"/>
    <p:sldId id="266" r:id="rId15"/>
    <p:sldId id="273" r:id="rId16"/>
    <p:sldId id="274" r:id="rId17"/>
    <p:sldId id="275" r:id="rId18"/>
    <p:sldId id="276" r:id="rId19"/>
    <p:sldId id="277" r:id="rId20"/>
    <p:sldId id="279" r:id="rId21"/>
    <p:sldId id="278" r:id="rId22"/>
    <p:sldId id="261" r:id="rId23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Ubuntu" panose="020B0604020202020204" charset="0"/>
      <p:regular r:id="rId28"/>
      <p:bold r:id="rId29"/>
      <p:italic r:id="rId30"/>
      <p:boldItalic r:id="rId31"/>
    </p:embeddedFont>
    <p:embeddedFont>
      <p:font typeface="Calibri Light" panose="020F0302020204030204" pitchFamily="34" charset="0"/>
      <p:regular r:id="rId32"/>
      <p:italic r:id="rId33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3B56"/>
    <a:srgbClr val="FF0062"/>
    <a:srgbClr val="FFA5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32" autoAdjust="0"/>
    <p:restoredTop sz="94660"/>
  </p:normalViewPr>
  <p:slideViewPr>
    <p:cSldViewPr snapToGrid="0">
      <p:cViewPr varScale="1">
        <p:scale>
          <a:sx n="99" d="100"/>
          <a:sy n="99" d="100"/>
        </p:scale>
        <p:origin x="41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jp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CAFA89-649A-4CD4-8CA0-922BD950A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B9034C3-6623-4312-ACFB-C94C4A14FF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F4247F-4748-4C83-86EB-35ADCD5DB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0E6219-BDEB-4EE1-A175-07A7C2073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DE246E-C529-439F-BD09-1F68055F5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58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B054AC-3FFF-4D8F-9C52-EA16C149A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BE6E91-6808-4727-B8A7-FD95BB76E3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22F412-A405-47F4-A872-8F31E63DD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911309-6394-40FD-9219-93572412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7E88C8-E45A-47E6-B5DB-2C5BED4D0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84487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7EAF5F-01EC-4C8E-92E4-8EA72B1271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B37C742-8933-4BA5-BEE2-40CF150E1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7DBD54-366D-4902-A024-B9992F925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5AAD18-E834-4B76-B93C-FC8C7F030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9693C3-6EA5-4E9A-8D79-E4483968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866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92E5BB-C2E2-4BCD-A8D7-9FD01095B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1201FE-32DD-4709-B8F2-7A4C7AD93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E3ACE2-4C48-4B09-89C6-F43A43C43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595509-0E09-4AC8-BF64-40CD9721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B3D477-DB13-4157-9F78-8967E6FD7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466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969F0E-40B8-4860-AFD1-F14DE6EAF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6F8B3B-5A68-48FA-982F-BB0B35317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448117-10BA-43D8-903D-218E032EB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C6AF83-72C1-49D9-A8D7-6149D8533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D4664A-BA81-4942-86A1-94E763AAD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36498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919E2-D330-4B7C-BB7A-FA6F51059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66D0EF-28F6-4849-A29D-45F30BF823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3CDEF0-99AC-4C07-8779-54ED4CBCD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F070C11-D9E3-4E48-9F88-58435613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041B92-5BD5-468A-ABEF-1A64E969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931DA9-A972-4CDE-A1B9-7F721EC70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7981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7240C8-A045-422B-B727-9F6178ADC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7BAA07-E993-4A28-A445-F00F08464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80F513-5313-4D5A-8C8E-105F98085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6A9F64A-C688-4E45-8184-CA55E345F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ECE552A-77AA-4A1A-98FC-57E52E07E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1F1C3B6-8E5E-4E95-B885-6A52086B1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2115EFC-DB27-4CC8-BE51-9DD148E1A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B70F07-8900-498B-963F-3F389BCED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7155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99673E-1B54-4DC0-982F-CDDBAB50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B523A38-AD8C-441F-A39B-BE39EFD91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9B3118-1819-4F0A-A0F3-CD72AA8C9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D40B193-48C5-40F3-84B4-D4AC6313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7388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5BF15CA-5665-4301-8A2D-B841EDCD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135F2B5-C7E2-480C-9188-DDFDFB98F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F5304BA-5359-49E3-805F-D5DC5F86E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8427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4884ED-075B-4A22-B81D-D4B089430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75D1FC-8EA2-4B25-BC85-43D2892CA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399921-BCE0-470A-A674-546FBFF47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19DE2C-807B-46E4-8C3F-B98E48C20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15F6F82-7DDB-4B79-B23C-8636087C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7577123-3B38-4F72-9246-E04C96EDA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3107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58F10F-DB92-4F50-B8EA-5FC4D4CCD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16E6B7E-9EFD-4583-850B-1DF31978F3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9515C5-F6C8-4A37-A042-45CB82FB5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A0D39E-D64F-4E85-81C0-6180A11A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C59E9C-2EE5-4DBC-AAFB-56348B65C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351868-49F2-4539-B794-A2F26B111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5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CA4BC38-6509-4F17-9377-752FF103E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57A73B-DD77-412C-B47E-565C8375C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931BCC-0117-460E-8705-A8FAA5C226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CFB44-A862-479B-BE2C-2441143E5171}" type="datetimeFigureOut">
              <a:rPr lang="es-CO" smtClean="0"/>
              <a:t>3/06/2021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F78089-D269-4340-9344-68415C14F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BB1BCF-1F88-45A3-B3AF-B5BDB9BF51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6AD98-0019-4938-BC07-EAA4EBD70C1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3760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87ACBCAB-72BC-2742-9BF4-8479FB18D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204D3B3-83BD-8049-9E55-5B6A10A3ADB5}"/>
              </a:ext>
            </a:extLst>
          </p:cNvPr>
          <p:cNvSpPr txBox="1"/>
          <p:nvPr/>
        </p:nvSpPr>
        <p:spPr>
          <a:xfrm>
            <a:off x="1199745" y="4620494"/>
            <a:ext cx="6891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solidFill>
                  <a:srgbClr val="FF0062"/>
                </a:solidFill>
                <a:latin typeface="Ubuntu" panose="020B0504030602030204" pitchFamily="34" charset="0"/>
              </a:rPr>
              <a:t>Listas</a:t>
            </a:r>
            <a:endParaRPr lang="es-CO" sz="3600" b="1" dirty="0">
              <a:solidFill>
                <a:srgbClr val="FF0062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45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2386149" y="140801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err="1">
                <a:solidFill>
                  <a:srgbClr val="403B56"/>
                </a:solidFill>
                <a:latin typeface="Ubuntu" panose="020B0504030602030204" pitchFamily="34" charset="0"/>
              </a:rPr>
              <a:t>i</a:t>
            </a:r>
            <a:r>
              <a:rPr lang="es-ES" sz="3600" b="1" dirty="0" err="1" smtClean="0">
                <a:solidFill>
                  <a:srgbClr val="403B56"/>
                </a:solidFill>
                <a:latin typeface="Ubuntu" panose="020B0504030602030204" pitchFamily="34" charset="0"/>
              </a:rPr>
              <a:t>ndex</a:t>
            </a:r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()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386149" y="2177354"/>
            <a:ext cx="8519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400" b="1" i="1" dirty="0" err="1"/>
              <a:t>Index</a:t>
            </a:r>
            <a:r>
              <a:rPr lang="es-MX" sz="2400" dirty="0"/>
              <a:t> devuelve el número de </a:t>
            </a:r>
            <a:r>
              <a:rPr lang="es-MX" sz="2400" dirty="0" err="1"/>
              <a:t>indice</a:t>
            </a:r>
            <a:r>
              <a:rPr lang="es-MX" sz="2400" dirty="0"/>
              <a:t> del elemento que le pasemos por parámetro.</a:t>
            </a:r>
            <a:endParaRPr lang="es-MX" sz="66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534195" y="3408468"/>
            <a:ext cx="85191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000" b="1" dirty="0" err="1" smtClean="0">
                <a:solidFill>
                  <a:schemeClr val="accent6">
                    <a:lumMod val="75000"/>
                  </a:schemeClr>
                </a:solidFill>
              </a:rPr>
              <a:t>my_list</a:t>
            </a:r>
            <a:r>
              <a:rPr lang="es-MX" sz="2000" b="1" dirty="0" smtClean="0">
                <a:solidFill>
                  <a:schemeClr val="accent6">
                    <a:lumMod val="75000"/>
                  </a:schemeClr>
                </a:solidFill>
              </a:rPr>
              <a:t> = [2, 5, '</a:t>
            </a:r>
            <a:r>
              <a:rPr lang="es-MX" sz="2000" b="1" dirty="0" err="1" smtClean="0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s-MX" sz="2000" b="1" dirty="0" smtClean="0">
                <a:solidFill>
                  <a:schemeClr val="accent6">
                    <a:lumMod val="75000"/>
                  </a:schemeClr>
                </a:solidFill>
              </a:rPr>
              <a:t>', 1.2, 5]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</a:rPr>
              <a:t>my_list.index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('</a:t>
            </a: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')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				#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2</a:t>
            </a:r>
            <a:endParaRPr lang="es-MX" sz="2000" b="1" dirty="0" smtClean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386149" y="4588299"/>
            <a:ext cx="8519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400" dirty="0"/>
              <a:t>Aquí estamos preguntando por el </a:t>
            </a:r>
            <a:r>
              <a:rPr lang="es-MX" sz="2400" dirty="0" err="1"/>
              <a:t>indice</a:t>
            </a:r>
            <a:r>
              <a:rPr lang="es-MX" sz="2400" dirty="0"/>
              <a:t> de la cadena '</a:t>
            </a:r>
            <a:r>
              <a:rPr lang="es-MX" sz="2400" dirty="0" err="1"/>
              <a:t>DevCode</a:t>
            </a:r>
            <a:r>
              <a:rPr lang="es-MX" sz="2400" dirty="0"/>
              <a:t>' dentro de la lista "</a:t>
            </a:r>
            <a:r>
              <a:rPr lang="es-MX" sz="2400" dirty="0" err="1"/>
              <a:t>my_list</a:t>
            </a:r>
            <a:r>
              <a:rPr lang="es-MX" sz="2400" dirty="0"/>
              <a:t>", esto devuelve 2.</a:t>
            </a:r>
            <a:endParaRPr lang="es-MX" sz="8000" b="1" dirty="0"/>
          </a:p>
        </p:txBody>
      </p:sp>
    </p:spTree>
    <p:extLst>
      <p:ext uri="{BB962C8B-B14F-4D97-AF65-F5344CB8AC3E}">
        <p14:creationId xmlns:p14="http://schemas.microsoft.com/office/powerpoint/2010/main" val="1858538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2386149" y="140801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err="1">
                <a:solidFill>
                  <a:srgbClr val="403B56"/>
                </a:solidFill>
                <a:latin typeface="Ubuntu" panose="020B0504030602030204" pitchFamily="34" charset="0"/>
              </a:rPr>
              <a:t>c</a:t>
            </a:r>
            <a:r>
              <a:rPr lang="es-ES" sz="3600" b="1" dirty="0" err="1" smtClean="0">
                <a:solidFill>
                  <a:srgbClr val="403B56"/>
                </a:solidFill>
                <a:latin typeface="Ubuntu" panose="020B0504030602030204" pitchFamily="34" charset="0"/>
              </a:rPr>
              <a:t>ount</a:t>
            </a:r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()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386149" y="2177354"/>
            <a:ext cx="8519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400" dirty="0"/>
              <a:t>Para saber cuántas veces un elemento de una lista se repite podemos utilizar el </a:t>
            </a:r>
            <a:r>
              <a:rPr lang="es-MX" sz="2400" dirty="0" err="1"/>
              <a:t>metodo</a:t>
            </a:r>
            <a:r>
              <a:rPr lang="es-MX" sz="2400" dirty="0"/>
              <a:t> </a:t>
            </a:r>
            <a:r>
              <a:rPr lang="es-MX" sz="2400" b="1" i="1" dirty="0" err="1"/>
              <a:t>count</a:t>
            </a:r>
            <a:r>
              <a:rPr lang="es-MX" sz="2400" b="1" i="1" dirty="0"/>
              <a:t>().</a:t>
            </a:r>
            <a:endParaRPr lang="es-MX" sz="8000" b="1" i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534195" y="3408468"/>
            <a:ext cx="85191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000" b="1" dirty="0" err="1" smtClean="0">
                <a:solidFill>
                  <a:schemeClr val="accent6">
                    <a:lumMod val="75000"/>
                  </a:schemeClr>
                </a:solidFill>
              </a:rPr>
              <a:t>my_list</a:t>
            </a:r>
            <a:r>
              <a:rPr lang="es-MX" sz="2000" b="1" dirty="0" smtClean="0">
                <a:solidFill>
                  <a:schemeClr val="accent6">
                    <a:lumMod val="75000"/>
                  </a:schemeClr>
                </a:solidFill>
              </a:rPr>
              <a:t> = [2, 5, '</a:t>
            </a:r>
            <a:r>
              <a:rPr lang="es-MX" sz="2000" b="1" dirty="0" err="1" smtClean="0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s-MX" sz="2000" b="1" dirty="0" smtClean="0">
                <a:solidFill>
                  <a:schemeClr val="accent6">
                    <a:lumMod val="75000"/>
                  </a:schemeClr>
                </a:solidFill>
              </a:rPr>
              <a:t>', 1.2, 5]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</a:rPr>
              <a:t>my_list.count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(5)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				#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2</a:t>
            </a:r>
            <a:endParaRPr lang="es-MX" sz="2000" b="1" dirty="0" smtClean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386149" y="4588299"/>
            <a:ext cx="8519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400" dirty="0"/>
              <a:t>Contamos cuantas veces se repite el número 5 dentro de la lista, y esto devuelve 2</a:t>
            </a:r>
            <a:r>
              <a:rPr lang="es-MX" sz="2400" dirty="0" smtClean="0"/>
              <a:t>.</a:t>
            </a:r>
            <a:endParaRPr lang="es-MX" sz="9600" b="1" dirty="0"/>
          </a:p>
        </p:txBody>
      </p:sp>
    </p:spTree>
    <p:extLst>
      <p:ext uri="{BB962C8B-B14F-4D97-AF65-F5344CB8AC3E}">
        <p14:creationId xmlns:p14="http://schemas.microsoft.com/office/powerpoint/2010/main" val="2703308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2386149" y="140801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r</a:t>
            </a:r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everse()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386149" y="2177354"/>
            <a:ext cx="8519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800" dirty="0"/>
              <a:t>También podemos invertir los elementos  de una lista.</a:t>
            </a:r>
            <a:endParaRPr lang="es-MX" sz="11500" b="1" i="1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534195" y="3408468"/>
            <a:ext cx="85191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000" b="1" dirty="0" err="1" smtClean="0">
                <a:solidFill>
                  <a:schemeClr val="accent6">
                    <a:lumMod val="75000"/>
                  </a:schemeClr>
                </a:solidFill>
              </a:rPr>
              <a:t>my_list</a:t>
            </a:r>
            <a:r>
              <a:rPr lang="es-MX" sz="2000" b="1" dirty="0" smtClean="0">
                <a:solidFill>
                  <a:schemeClr val="accent6">
                    <a:lumMod val="75000"/>
                  </a:schemeClr>
                </a:solidFill>
              </a:rPr>
              <a:t> = [2, 5, '</a:t>
            </a:r>
            <a:r>
              <a:rPr lang="es-MX" sz="2000" b="1" dirty="0" err="1" smtClean="0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s-MX" sz="2000" b="1" dirty="0" smtClean="0">
                <a:solidFill>
                  <a:schemeClr val="accent6">
                    <a:lumMod val="75000"/>
                  </a:schemeClr>
                </a:solidFill>
              </a:rPr>
              <a:t>', 1.2, 5]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</a:rPr>
              <a:t>my_list.reverse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()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			#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[5, 1.2, '</a:t>
            </a: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', 5, 2]</a:t>
            </a:r>
            <a:endParaRPr lang="es-MX" sz="2000" b="1" dirty="0" smtClean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155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22513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Ejercicio propuesto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1219200" y="2158849"/>
            <a:ext cx="851916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s-MX" sz="2000" dirty="0" smtClean="0"/>
              <a:t>Poblar una lista con 10 valores entregados por el usuario. 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 smtClean="0"/>
              <a:t>Mostrar la lista recién creada.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 smtClean="0"/>
              <a:t>Mostrar los elementos ubicados en las posiciones pares de la lista a partir del índice cero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/>
              <a:t>Mostrar los elementos ubicados en las posiciones </a:t>
            </a:r>
            <a:r>
              <a:rPr lang="es-MX" sz="2000" dirty="0" smtClean="0"/>
              <a:t>impares </a:t>
            </a:r>
            <a:r>
              <a:rPr lang="es-MX" sz="2000" dirty="0"/>
              <a:t>de la </a:t>
            </a:r>
            <a:r>
              <a:rPr lang="es-MX" sz="2000" dirty="0" smtClean="0"/>
              <a:t>lista </a:t>
            </a:r>
            <a:r>
              <a:rPr lang="es-MX" sz="2000" dirty="0"/>
              <a:t>a partir del índice 1</a:t>
            </a:r>
            <a:endParaRPr lang="es-MX" sz="2000" dirty="0" smtClean="0"/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/>
              <a:t>Mostrar los elementos ubicados en </a:t>
            </a:r>
            <a:r>
              <a:rPr lang="es-MX" sz="2000" dirty="0" smtClean="0"/>
              <a:t>primera y última posiciones de </a:t>
            </a:r>
            <a:r>
              <a:rPr lang="es-MX" sz="2000" dirty="0"/>
              <a:t>la </a:t>
            </a:r>
            <a:r>
              <a:rPr lang="es-MX" sz="2000" dirty="0" smtClean="0"/>
              <a:t>lista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 smtClean="0"/>
              <a:t>Invertir y mostrar la lista invertida 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4241019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22513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Ejercicio Propuesto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1219200" y="2167558"/>
            <a:ext cx="851916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s-MX" sz="2000" dirty="0" smtClean="0"/>
              <a:t>Poblar una lista con valores numéricos enteros entregados por el usuario. El proceso de llenado termina cuando el número leído sea cero. 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 smtClean="0"/>
              <a:t>Mostrar la lista recién creada.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 smtClean="0"/>
              <a:t>Mostrar los elementos pares de la lista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/>
              <a:t>Mostrar los elementos </a:t>
            </a:r>
            <a:r>
              <a:rPr lang="es-MX" sz="2000" dirty="0" smtClean="0"/>
              <a:t>impares </a:t>
            </a:r>
            <a:r>
              <a:rPr lang="es-MX" sz="2000" dirty="0"/>
              <a:t>de la </a:t>
            </a:r>
            <a:r>
              <a:rPr lang="es-MX" sz="2000" dirty="0" smtClean="0"/>
              <a:t>lista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/>
              <a:t>Mostrar los elementos ubicados en </a:t>
            </a:r>
            <a:r>
              <a:rPr lang="es-MX" sz="2000" dirty="0" smtClean="0"/>
              <a:t>primera y última posiciones de </a:t>
            </a:r>
            <a:r>
              <a:rPr lang="es-MX" sz="2000" dirty="0"/>
              <a:t>la </a:t>
            </a:r>
            <a:r>
              <a:rPr lang="es-MX" sz="2000" dirty="0" smtClean="0"/>
              <a:t>lista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000" dirty="0" smtClean="0"/>
              <a:t>Invertir y mostrar la lista invertida sin hacer uso del método Reverse()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376494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22513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Otros Operadores de Listas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786462" y="2926524"/>
            <a:ext cx="3961798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es-MX" altLang="es-CO" dirty="0" smtClean="0"/>
              <a:t>Primera </a:t>
            </a:r>
            <a:r>
              <a:rPr lang="es-MX" altLang="es-CO" dirty="0"/>
              <a:t>posición (0):</a:t>
            </a:r>
          </a:p>
          <a:p>
            <a:pPr lvl="0"/>
            <a:r>
              <a:rPr lang="es-MX" altLang="es-CO" dirty="0"/>
              <a:t>l = [1,2,3] </a:t>
            </a:r>
            <a:endParaRPr lang="es-MX" altLang="es-CO" dirty="0" smtClean="0"/>
          </a:p>
          <a:p>
            <a:pPr lvl="0"/>
            <a:r>
              <a:rPr lang="es-MX" altLang="es-CO" dirty="0" err="1" smtClean="0"/>
              <a:t>l.insert</a:t>
            </a:r>
            <a:r>
              <a:rPr lang="es-MX" altLang="es-CO" dirty="0" smtClean="0"/>
              <a:t>(0,0</a:t>
            </a:r>
            <a:r>
              <a:rPr lang="es-MX" altLang="es-CO" dirty="0"/>
              <a:t>) </a:t>
            </a:r>
          </a:p>
          <a:p>
            <a:pPr lvl="0"/>
            <a:endParaRPr lang="es-MX" altLang="es-CO" dirty="0"/>
          </a:p>
          <a:p>
            <a:pPr lvl="0"/>
            <a:r>
              <a:rPr lang="es-MX" altLang="es-CO" dirty="0"/>
              <a:t>[0, 1, 2, 3] </a:t>
            </a:r>
          </a:p>
          <a:p>
            <a:pPr lvl="0"/>
            <a:endParaRPr lang="es-MX" altLang="es-CO" dirty="0"/>
          </a:p>
          <a:p>
            <a:pPr lvl="0"/>
            <a:r>
              <a:rPr lang="es-MX" altLang="es-CO" dirty="0"/>
              <a:t>Penúltima posición (-1):</a:t>
            </a:r>
          </a:p>
          <a:p>
            <a:pPr lvl="0"/>
            <a:r>
              <a:rPr lang="es-MX" altLang="es-CO" dirty="0"/>
              <a:t>l = [5,10,15,25] </a:t>
            </a:r>
            <a:endParaRPr lang="es-MX" altLang="es-CO" dirty="0" smtClean="0"/>
          </a:p>
          <a:p>
            <a:pPr lvl="0"/>
            <a:r>
              <a:rPr lang="es-MX" altLang="es-CO" dirty="0" err="1" smtClean="0"/>
              <a:t>l.insert</a:t>
            </a:r>
            <a:r>
              <a:rPr lang="es-MX" altLang="es-CO" dirty="0"/>
              <a:t>(-1,20) </a:t>
            </a:r>
          </a:p>
          <a:p>
            <a:pPr lvl="0"/>
            <a:endParaRPr lang="es-MX" altLang="es-CO" dirty="0"/>
          </a:p>
          <a:p>
            <a:pPr lvl="0"/>
            <a:r>
              <a:rPr lang="es-MX" altLang="es-CO" dirty="0"/>
              <a:t>[5, 10, 15, 20, 25] </a:t>
            </a:r>
          </a:p>
          <a:p>
            <a:pPr lvl="0"/>
            <a:endParaRPr lang="es-MX" altLang="es-CO" dirty="0"/>
          </a:p>
        </p:txBody>
      </p:sp>
      <p:sp>
        <p:nvSpPr>
          <p:cNvPr id="4" name="CuadroTexto 3"/>
          <p:cNvSpPr txBox="1"/>
          <p:nvPr/>
        </p:nvSpPr>
        <p:spPr>
          <a:xfrm>
            <a:off x="5748260" y="2926524"/>
            <a:ext cx="473746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MX" altLang="es-CO" dirty="0">
                <a:latin typeface="Arial" panose="020B0604020202020204" pitchFamily="34" charset="0"/>
              </a:rPr>
              <a:t>Última posición en una lista con </a:t>
            </a:r>
            <a:r>
              <a:rPr lang="es-MX" altLang="es-CO" dirty="0" err="1">
                <a:latin typeface="Arial" panose="020B0604020202020204" pitchFamily="34" charset="0"/>
              </a:rPr>
              <a:t>len</a:t>
            </a:r>
            <a:r>
              <a:rPr lang="es-MX" altLang="es-CO" dirty="0">
                <a:latin typeface="Arial" panose="020B0604020202020204" pitchFamily="34" charset="0"/>
              </a:rPr>
              <a:t>():</a:t>
            </a:r>
          </a:p>
          <a:p>
            <a:pPr lvl="0"/>
            <a:r>
              <a:rPr lang="es-MX" altLang="es-CO" dirty="0" smtClean="0">
                <a:latin typeface="Arial" panose="020B0604020202020204" pitchFamily="34" charset="0"/>
              </a:rPr>
              <a:t>n </a:t>
            </a:r>
            <a:r>
              <a:rPr lang="es-MX" altLang="es-CO" dirty="0">
                <a:latin typeface="Arial" panose="020B0604020202020204" pitchFamily="34" charset="0"/>
              </a:rPr>
              <a:t>= </a:t>
            </a:r>
            <a:r>
              <a:rPr lang="es-MX" altLang="es-CO" dirty="0" err="1">
                <a:latin typeface="Arial" panose="020B0604020202020204" pitchFamily="34" charset="0"/>
              </a:rPr>
              <a:t>len</a:t>
            </a:r>
            <a:r>
              <a:rPr lang="es-MX" altLang="es-CO" dirty="0">
                <a:latin typeface="Arial" panose="020B0604020202020204" pitchFamily="34" charset="0"/>
              </a:rPr>
              <a:t>(l) </a:t>
            </a:r>
          </a:p>
          <a:p>
            <a:pPr lvl="0"/>
            <a:r>
              <a:rPr lang="es-MX" altLang="es-CO" dirty="0" err="1">
                <a:latin typeface="Arial" panose="020B0604020202020204" pitchFamily="34" charset="0"/>
              </a:rPr>
              <a:t>l.insert</a:t>
            </a:r>
            <a:r>
              <a:rPr lang="es-MX" altLang="es-CO" dirty="0">
                <a:latin typeface="Arial" panose="020B0604020202020204" pitchFamily="34" charset="0"/>
              </a:rPr>
              <a:t>(n,30) </a:t>
            </a:r>
          </a:p>
          <a:p>
            <a:pPr lvl="0"/>
            <a:r>
              <a:rPr lang="es-MX" altLang="es-CO" dirty="0">
                <a:latin typeface="Arial" panose="020B0604020202020204" pitchFamily="34" charset="0"/>
              </a:rPr>
              <a:t> </a:t>
            </a:r>
          </a:p>
          <a:p>
            <a:pPr lvl="0"/>
            <a:r>
              <a:rPr lang="es-MX" altLang="es-CO" dirty="0">
                <a:latin typeface="Arial" panose="020B0604020202020204" pitchFamily="34" charset="0"/>
              </a:rPr>
              <a:t>[5, 10, 15, 20, 25, 30] </a:t>
            </a:r>
          </a:p>
          <a:p>
            <a:pPr lvl="0"/>
            <a:endParaRPr lang="es-MX" altLang="es-CO" dirty="0">
              <a:latin typeface="Arial" panose="020B0604020202020204" pitchFamily="34" charset="0"/>
            </a:endParaRPr>
          </a:p>
          <a:p>
            <a:pPr lvl="0"/>
            <a:r>
              <a:rPr lang="es-MX" altLang="es-CO" dirty="0">
                <a:latin typeface="Arial" panose="020B0604020202020204" pitchFamily="34" charset="0"/>
              </a:rPr>
              <a:t>Una posición fuera de rango añade el elemento al final de la lista (999):</a:t>
            </a:r>
          </a:p>
          <a:p>
            <a:pPr lvl="0"/>
            <a:r>
              <a:rPr lang="es-MX" altLang="es-CO" dirty="0" err="1">
                <a:latin typeface="Arial" panose="020B0604020202020204" pitchFamily="34" charset="0"/>
              </a:rPr>
              <a:t>l.insert</a:t>
            </a:r>
            <a:r>
              <a:rPr lang="es-MX" altLang="es-CO" dirty="0">
                <a:latin typeface="Arial" panose="020B0604020202020204" pitchFamily="34" charset="0"/>
              </a:rPr>
              <a:t>(999, 35) </a:t>
            </a:r>
          </a:p>
          <a:p>
            <a:pPr lvl="0"/>
            <a:r>
              <a:rPr lang="es-MX" altLang="es-CO" dirty="0">
                <a:latin typeface="Arial" panose="020B0604020202020204" pitchFamily="34" charset="0"/>
              </a:rPr>
              <a:t> </a:t>
            </a:r>
          </a:p>
          <a:p>
            <a:pPr lvl="0"/>
            <a:r>
              <a:rPr lang="es-MX" altLang="es-CO" dirty="0">
                <a:latin typeface="Arial" panose="020B0604020202020204" pitchFamily="34" charset="0"/>
              </a:rPr>
              <a:t>[5, 10, 15, 20, 25, 30, 35] 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1663940" y="1871466"/>
            <a:ext cx="816864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MX" altLang="es-CO" sz="2800" b="1" dirty="0" err="1"/>
              <a:t>insert</a:t>
            </a:r>
            <a:r>
              <a:rPr lang="es-MX" altLang="es-CO" sz="2800" b="1" dirty="0" smtClean="0"/>
              <a:t>()</a:t>
            </a:r>
          </a:p>
          <a:p>
            <a:pPr lvl="0"/>
            <a:r>
              <a:rPr lang="es-MX" altLang="es-CO" sz="2400" dirty="0" smtClean="0"/>
              <a:t>Agrega un ítem a la lista en un índice específico:</a:t>
            </a:r>
            <a:endParaRPr lang="es-CO" sz="2000" dirty="0"/>
          </a:p>
        </p:txBody>
      </p:sp>
    </p:spTree>
    <p:extLst>
      <p:ext uri="{BB962C8B-B14F-4D97-AF65-F5344CB8AC3E}">
        <p14:creationId xmlns:p14="http://schemas.microsoft.com/office/powerpoint/2010/main" val="300082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22513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Otros Operadores de Listas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786462" y="3197614"/>
            <a:ext cx="3534475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es-MX" altLang="es-CO" dirty="0" smtClean="0"/>
              <a:t>lista </a:t>
            </a:r>
            <a:r>
              <a:rPr lang="es-MX" altLang="es-CO" dirty="0"/>
              <a:t>= [10,20,30,40,50]</a:t>
            </a:r>
          </a:p>
          <a:p>
            <a:pPr lvl="0"/>
            <a:r>
              <a:rPr lang="es-MX" altLang="es-CO" dirty="0" err="1" smtClean="0"/>
              <a:t>print</a:t>
            </a:r>
            <a:r>
              <a:rPr lang="es-MX" altLang="es-CO" dirty="0" smtClean="0"/>
              <a:t>(</a:t>
            </a:r>
            <a:r>
              <a:rPr lang="es-MX" altLang="es-CO" dirty="0" err="1" smtClean="0"/>
              <a:t>lista.pop</a:t>
            </a:r>
            <a:r>
              <a:rPr lang="es-MX" altLang="es-CO" dirty="0"/>
              <a:t>())</a:t>
            </a:r>
          </a:p>
          <a:p>
            <a:pPr lvl="0"/>
            <a:r>
              <a:rPr lang="es-MX" altLang="es-CO" dirty="0" err="1" smtClean="0"/>
              <a:t>print</a:t>
            </a:r>
            <a:r>
              <a:rPr lang="es-MX" altLang="es-CO" dirty="0" smtClean="0"/>
              <a:t>(lista)</a:t>
            </a:r>
            <a:endParaRPr lang="es-MX" altLang="es-CO" dirty="0"/>
          </a:p>
          <a:p>
            <a:pPr lvl="0"/>
            <a:endParaRPr lang="es-MX" altLang="es-CO" dirty="0"/>
          </a:p>
          <a:p>
            <a:pPr lvl="0"/>
            <a:r>
              <a:rPr lang="es-MX" altLang="es-CO" dirty="0"/>
              <a:t>50</a:t>
            </a:r>
          </a:p>
          <a:p>
            <a:pPr lvl="0"/>
            <a:r>
              <a:rPr lang="es-MX" altLang="es-CO" dirty="0"/>
              <a:t>[10, 20, 30, 40]</a:t>
            </a:r>
          </a:p>
          <a:p>
            <a:pPr lvl="0"/>
            <a:endParaRPr lang="es-MX" altLang="es-CO" dirty="0" smtClean="0"/>
          </a:p>
          <a:p>
            <a:pPr lvl="0"/>
            <a:endParaRPr lang="es-MX" altLang="es-CO" dirty="0"/>
          </a:p>
        </p:txBody>
      </p:sp>
      <p:sp>
        <p:nvSpPr>
          <p:cNvPr id="7" name="CuadroTexto 6"/>
          <p:cNvSpPr txBox="1"/>
          <p:nvPr/>
        </p:nvSpPr>
        <p:spPr>
          <a:xfrm>
            <a:off x="1786462" y="1871466"/>
            <a:ext cx="816864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MX" altLang="es-CO" sz="2800" b="1" dirty="0" smtClean="0"/>
              <a:t>pop</a:t>
            </a:r>
            <a:r>
              <a:rPr lang="es-MX" altLang="es-CO" sz="2800" b="1" dirty="0"/>
              <a:t>()</a:t>
            </a:r>
          </a:p>
          <a:p>
            <a:pPr lvl="0"/>
            <a:r>
              <a:rPr lang="es-MX" altLang="es-CO" dirty="0" smtClean="0">
                <a:latin typeface="Arial" panose="020B0604020202020204" pitchFamily="34" charset="0"/>
              </a:rPr>
              <a:t>Obtiene </a:t>
            </a:r>
            <a:r>
              <a:rPr lang="es-MX" altLang="es-CO" dirty="0">
                <a:latin typeface="Arial" panose="020B0604020202020204" pitchFamily="34" charset="0"/>
              </a:rPr>
              <a:t>un ítem de la lista y lo borra:</a:t>
            </a:r>
            <a:endParaRPr lang="es-CO" dirty="0">
              <a:latin typeface="Arial" panose="020B0604020202020204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870782" y="3154069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MX" altLang="es-CO" dirty="0">
                <a:latin typeface="Arial" panose="020B0604020202020204" pitchFamily="34" charset="0"/>
              </a:rPr>
              <a:t>Podemos indicarle un índice con el elemento a sacar (0 es el primer ítem):</a:t>
            </a:r>
          </a:p>
          <a:p>
            <a:pPr lvl="0"/>
            <a:endParaRPr lang="es-MX" altLang="es-CO" dirty="0">
              <a:latin typeface="Arial" panose="020B0604020202020204" pitchFamily="34" charset="0"/>
            </a:endParaRPr>
          </a:p>
          <a:p>
            <a:pPr lvl="0"/>
            <a:r>
              <a:rPr lang="es-MX" altLang="es-CO" dirty="0" err="1" smtClean="0">
                <a:latin typeface="Arial" panose="020B0604020202020204" pitchFamily="34" charset="0"/>
              </a:rPr>
              <a:t>print</a:t>
            </a:r>
            <a:r>
              <a:rPr lang="es-MX" altLang="es-CO" dirty="0" smtClean="0">
                <a:latin typeface="Arial" panose="020B0604020202020204" pitchFamily="34" charset="0"/>
              </a:rPr>
              <a:t>(</a:t>
            </a:r>
            <a:r>
              <a:rPr lang="es-MX" altLang="es-CO" dirty="0" err="1" smtClean="0">
                <a:latin typeface="Arial" panose="020B0604020202020204" pitchFamily="34" charset="0"/>
              </a:rPr>
              <a:t>lista.pop</a:t>
            </a:r>
            <a:r>
              <a:rPr lang="es-MX" altLang="es-CO" dirty="0" smtClean="0">
                <a:latin typeface="Arial" panose="020B0604020202020204" pitchFamily="34" charset="0"/>
              </a:rPr>
              <a:t>(0</a:t>
            </a:r>
            <a:r>
              <a:rPr lang="es-MX" altLang="es-CO" dirty="0">
                <a:latin typeface="Arial" panose="020B0604020202020204" pitchFamily="34" charset="0"/>
              </a:rPr>
              <a:t>))</a:t>
            </a:r>
          </a:p>
          <a:p>
            <a:pPr lvl="0"/>
            <a:r>
              <a:rPr lang="es-MX" altLang="es-CO" dirty="0" err="1" smtClean="0">
                <a:latin typeface="Arial" panose="020B0604020202020204" pitchFamily="34" charset="0"/>
              </a:rPr>
              <a:t>print</a:t>
            </a:r>
            <a:r>
              <a:rPr lang="es-MX" altLang="es-CO" dirty="0" smtClean="0">
                <a:latin typeface="Arial" panose="020B0604020202020204" pitchFamily="34" charset="0"/>
              </a:rPr>
              <a:t>(lista)</a:t>
            </a:r>
            <a:endParaRPr lang="es-MX" altLang="es-CO" dirty="0">
              <a:latin typeface="Arial" panose="020B0604020202020204" pitchFamily="34" charset="0"/>
            </a:endParaRPr>
          </a:p>
          <a:p>
            <a:pPr lvl="0"/>
            <a:endParaRPr lang="es-MX" altLang="es-CO" dirty="0">
              <a:latin typeface="Arial" panose="020B0604020202020204" pitchFamily="34" charset="0"/>
            </a:endParaRPr>
          </a:p>
          <a:p>
            <a:pPr lvl="0"/>
            <a:r>
              <a:rPr lang="es-MX" altLang="es-CO" dirty="0">
                <a:latin typeface="Arial" panose="020B0604020202020204" pitchFamily="34" charset="0"/>
              </a:rPr>
              <a:t>10</a:t>
            </a:r>
          </a:p>
          <a:p>
            <a:pPr lvl="0"/>
            <a:r>
              <a:rPr lang="es-MX" altLang="es-CO" dirty="0">
                <a:latin typeface="Arial" panose="020B0604020202020204" pitchFamily="34" charset="0"/>
              </a:rPr>
              <a:t>[20, 30, 40]</a:t>
            </a:r>
          </a:p>
          <a:p>
            <a:pPr lvl="0"/>
            <a:endParaRPr lang="es-MX" altLang="es-CO" dirty="0"/>
          </a:p>
        </p:txBody>
      </p:sp>
    </p:spTree>
    <p:extLst>
      <p:ext uri="{BB962C8B-B14F-4D97-AF65-F5344CB8AC3E}">
        <p14:creationId xmlns:p14="http://schemas.microsoft.com/office/powerpoint/2010/main" val="295045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22513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Otros Operadores de Listas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786462" y="3197614"/>
            <a:ext cx="3534475" cy="1661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sv-SE" altLang="es-CO" dirty="0"/>
              <a:t>lista = [5,-10,35,0,-65,100]</a:t>
            </a:r>
          </a:p>
          <a:p>
            <a:pPr lvl="0"/>
            <a:r>
              <a:rPr lang="sv-SE" altLang="es-CO" dirty="0"/>
              <a:t>lista.sort()</a:t>
            </a:r>
          </a:p>
          <a:p>
            <a:pPr lvl="0"/>
            <a:r>
              <a:rPr lang="sv-SE" altLang="es-CO" dirty="0"/>
              <a:t>p</a:t>
            </a:r>
            <a:r>
              <a:rPr lang="sv-SE" altLang="es-CO" dirty="0" smtClean="0"/>
              <a:t>rint(lista)</a:t>
            </a:r>
            <a:endParaRPr lang="sv-SE" altLang="es-CO" dirty="0"/>
          </a:p>
          <a:p>
            <a:pPr lvl="0"/>
            <a:endParaRPr lang="sv-SE" altLang="es-CO" dirty="0"/>
          </a:p>
          <a:p>
            <a:pPr lvl="0"/>
            <a:r>
              <a:rPr lang="sv-SE" altLang="es-CO" dirty="0"/>
              <a:t>[-65, -10, 0, 5, 35, 100]</a:t>
            </a:r>
            <a:endParaRPr lang="es-MX" altLang="es-CO" dirty="0" smtClean="0"/>
          </a:p>
          <a:p>
            <a:pPr lvl="0"/>
            <a:endParaRPr lang="es-MX" altLang="es-CO" dirty="0"/>
          </a:p>
        </p:txBody>
      </p:sp>
      <p:sp>
        <p:nvSpPr>
          <p:cNvPr id="7" name="CuadroTexto 6"/>
          <p:cNvSpPr txBox="1"/>
          <p:nvPr/>
        </p:nvSpPr>
        <p:spPr>
          <a:xfrm>
            <a:off x="1786462" y="1871466"/>
            <a:ext cx="81686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MX" altLang="es-CO" sz="2800" b="1" dirty="0" err="1"/>
              <a:t>sort</a:t>
            </a:r>
            <a:r>
              <a:rPr lang="es-MX" altLang="es-CO" sz="2800" b="1" dirty="0"/>
              <a:t>()</a:t>
            </a:r>
          </a:p>
          <a:p>
            <a:pPr lvl="0"/>
            <a:r>
              <a:rPr lang="es-MX" altLang="es-CO" dirty="0">
                <a:latin typeface="Arial" panose="020B0604020202020204" pitchFamily="34" charset="0"/>
              </a:rPr>
              <a:t>Ordena automáticamente los ítems de una lista por su valor de menor a mayor:</a:t>
            </a:r>
            <a:endParaRPr lang="es-CO" dirty="0">
              <a:latin typeface="Arial" panose="020B0604020202020204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870782" y="3197614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MX" altLang="es-CO" dirty="0">
                <a:latin typeface="Arial" panose="020B0604020202020204" pitchFamily="34" charset="0"/>
              </a:rPr>
              <a:t>Podemos utilizar el argumento reverse=True para indicar que la ordene del revés:</a:t>
            </a:r>
          </a:p>
          <a:p>
            <a:pPr lvl="0"/>
            <a:endParaRPr lang="es-MX" altLang="es-CO" dirty="0">
              <a:latin typeface="Arial" panose="020B0604020202020204" pitchFamily="34" charset="0"/>
            </a:endParaRPr>
          </a:p>
          <a:p>
            <a:pPr lvl="0"/>
            <a:endParaRPr lang="es-MX" altLang="es-CO" dirty="0">
              <a:latin typeface="Arial" panose="020B0604020202020204" pitchFamily="34" charset="0"/>
            </a:endParaRPr>
          </a:p>
          <a:p>
            <a:pPr lvl="0"/>
            <a:r>
              <a:rPr lang="es-MX" altLang="es-CO" dirty="0" err="1">
                <a:latin typeface="Arial" panose="020B0604020202020204" pitchFamily="34" charset="0"/>
              </a:rPr>
              <a:t>lista.sort</a:t>
            </a:r>
            <a:r>
              <a:rPr lang="es-MX" altLang="es-CO" dirty="0">
                <a:latin typeface="Arial" panose="020B0604020202020204" pitchFamily="34" charset="0"/>
              </a:rPr>
              <a:t>(reverse=True)</a:t>
            </a:r>
          </a:p>
          <a:p>
            <a:pPr lvl="0"/>
            <a:r>
              <a:rPr lang="sv-SE" altLang="es-CO" dirty="0"/>
              <a:t>print(lista)</a:t>
            </a:r>
          </a:p>
          <a:p>
            <a:pPr lvl="0"/>
            <a:endParaRPr lang="es-MX" altLang="es-CO" dirty="0">
              <a:latin typeface="Arial" panose="020B0604020202020204" pitchFamily="34" charset="0"/>
            </a:endParaRPr>
          </a:p>
          <a:p>
            <a:pPr lvl="0"/>
            <a:r>
              <a:rPr lang="es-MX" altLang="es-CO" dirty="0">
                <a:latin typeface="Arial" panose="020B0604020202020204" pitchFamily="34" charset="0"/>
              </a:rPr>
              <a:t>[100, 35, 5, 0, -10, -65]</a:t>
            </a:r>
            <a:endParaRPr lang="es-MX" altLang="es-CO" dirty="0"/>
          </a:p>
        </p:txBody>
      </p:sp>
    </p:spTree>
    <p:extLst>
      <p:ext uri="{BB962C8B-B14F-4D97-AF65-F5344CB8AC3E}">
        <p14:creationId xmlns:p14="http://schemas.microsoft.com/office/powerpoint/2010/main" val="1565941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22513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Listas dentro de Listas (</a:t>
            </a:r>
            <a:r>
              <a:rPr lang="es-ES" sz="3600" b="1" dirty="0" err="1" smtClean="0">
                <a:solidFill>
                  <a:srgbClr val="403B56"/>
                </a:solidFill>
                <a:latin typeface="Ubuntu" panose="020B0504030602030204" pitchFamily="34" charset="0"/>
              </a:rPr>
              <a:t>multilistas</a:t>
            </a:r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)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786462" y="2179242"/>
            <a:ext cx="8168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MX" dirty="0"/>
              <a:t>Podemos agregar datos a una lista utilizando el método </a:t>
            </a:r>
            <a:r>
              <a:rPr lang="es-MX" b="1" i="1" dirty="0" err="1" smtClean="0"/>
              <a:t>append</a:t>
            </a:r>
            <a:r>
              <a:rPr lang="es-MX" b="1" i="1" dirty="0" smtClean="0"/>
              <a:t>().</a:t>
            </a:r>
            <a:endParaRPr lang="es-CO" b="1" i="1" dirty="0">
              <a:latin typeface="Arial" panose="020B0604020202020204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2548462" y="2662686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MX" altLang="es-CO" sz="2400" dirty="0">
                <a:latin typeface="Arial" panose="020B0604020202020204" pitchFamily="34" charset="0"/>
              </a:rPr>
              <a:t>lista = </a:t>
            </a:r>
            <a:r>
              <a:rPr lang="es-MX" altLang="es-CO" sz="2400" dirty="0" smtClean="0">
                <a:latin typeface="Arial" panose="020B0604020202020204" pitchFamily="34" charset="0"/>
              </a:rPr>
              <a:t>[ ]</a:t>
            </a:r>
            <a:endParaRPr lang="es-MX" altLang="es-CO" sz="2400" dirty="0">
              <a:latin typeface="Arial" panose="020B0604020202020204" pitchFamily="34" charset="0"/>
            </a:endParaRPr>
          </a:p>
          <a:p>
            <a:pPr lvl="0"/>
            <a:r>
              <a:rPr lang="es-MX" altLang="es-CO" sz="2400" dirty="0" err="1">
                <a:latin typeface="Arial" panose="020B0604020202020204" pitchFamily="34" charset="0"/>
              </a:rPr>
              <a:t>lista.append</a:t>
            </a:r>
            <a:r>
              <a:rPr lang="es-MX" altLang="es-CO" sz="2400" dirty="0">
                <a:latin typeface="Arial" panose="020B0604020202020204" pitchFamily="34" charset="0"/>
              </a:rPr>
              <a:t>([2,4,6])</a:t>
            </a:r>
          </a:p>
          <a:p>
            <a:pPr lvl="0"/>
            <a:r>
              <a:rPr lang="es-MX" altLang="es-CO" sz="2400" dirty="0" err="1">
                <a:latin typeface="Arial" panose="020B0604020202020204" pitchFamily="34" charset="0"/>
              </a:rPr>
              <a:t>lista.append</a:t>
            </a:r>
            <a:r>
              <a:rPr lang="es-MX" altLang="es-CO" sz="2400" dirty="0">
                <a:latin typeface="Arial" panose="020B0604020202020204" pitchFamily="34" charset="0"/>
              </a:rPr>
              <a:t>([8,10,12])</a:t>
            </a:r>
          </a:p>
          <a:p>
            <a:pPr lvl="0"/>
            <a:r>
              <a:rPr lang="es-MX" altLang="es-CO" sz="2400" dirty="0" err="1">
                <a:latin typeface="Arial" panose="020B0604020202020204" pitchFamily="34" charset="0"/>
              </a:rPr>
              <a:t>print</a:t>
            </a:r>
            <a:r>
              <a:rPr lang="es-MX" altLang="es-CO" sz="2400" dirty="0">
                <a:latin typeface="Arial" panose="020B0604020202020204" pitchFamily="34" charset="0"/>
              </a:rPr>
              <a:t> (lista</a:t>
            </a:r>
            <a:r>
              <a:rPr lang="es-MX" altLang="es-CO" sz="2400" dirty="0" smtClean="0">
                <a:latin typeface="Arial" panose="020B0604020202020204" pitchFamily="34" charset="0"/>
              </a:rPr>
              <a:t>)</a:t>
            </a:r>
          </a:p>
          <a:p>
            <a:pPr lvl="0"/>
            <a:endParaRPr lang="es-MX" altLang="es-CO" sz="2400" dirty="0" smtClean="0">
              <a:latin typeface="Arial" panose="020B0604020202020204" pitchFamily="34" charset="0"/>
            </a:endParaRPr>
          </a:p>
          <a:p>
            <a:pPr lvl="0"/>
            <a:r>
              <a:rPr lang="es-CO" sz="2400" dirty="0">
                <a:latin typeface="Arial" panose="020B0604020202020204" pitchFamily="34" charset="0"/>
              </a:rPr>
              <a:t>[[2,4,6],[8,10,12]]</a:t>
            </a:r>
            <a:endParaRPr lang="es-MX" altLang="es-CO" sz="2400" dirty="0">
              <a:latin typeface="Arial" panose="020B0604020202020204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786462" y="5212407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MX" dirty="0" smtClean="0"/>
              <a:t>Si cada elemento </a:t>
            </a:r>
            <a:r>
              <a:rPr lang="es-MX" dirty="0" err="1" smtClean="0"/>
              <a:t>sublista</a:t>
            </a:r>
            <a:r>
              <a:rPr lang="es-MX" dirty="0" smtClean="0"/>
              <a:t> tiene el mismo número de elementos, se obtiene el equivalente a una matriz.</a:t>
            </a:r>
            <a:endParaRPr lang="es-CO" b="1" i="1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917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22513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Acceder al valor de una </a:t>
            </a:r>
            <a:r>
              <a:rPr lang="es-MX" sz="3600" b="1" dirty="0" err="1" smtClean="0">
                <a:solidFill>
                  <a:srgbClr val="403B56"/>
                </a:solidFill>
                <a:latin typeface="Ubuntu" panose="020B0504030602030204" pitchFamily="34" charset="0"/>
              </a:rPr>
              <a:t>Multilista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786462" y="2179242"/>
            <a:ext cx="8168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MX" sz="2400" dirty="0"/>
              <a:t>En el ejemplo anterior se creó la siguiente lista de listas:</a:t>
            </a:r>
          </a:p>
          <a:p>
            <a:pPr lvl="0" algn="ctr"/>
            <a:r>
              <a:rPr lang="es-MX" sz="2400" b="1" dirty="0" smtClean="0"/>
              <a:t>Lista = [ [</a:t>
            </a:r>
            <a:r>
              <a:rPr lang="es-MX" sz="2400" b="1" dirty="0"/>
              <a:t>2,4,6</a:t>
            </a:r>
            <a:r>
              <a:rPr lang="es-MX" sz="2400" b="1" dirty="0" smtClean="0"/>
              <a:t>] , [</a:t>
            </a:r>
            <a:r>
              <a:rPr lang="es-MX" sz="2400" b="1" dirty="0"/>
              <a:t>8,10,12</a:t>
            </a:r>
            <a:r>
              <a:rPr lang="es-MX" sz="2400" b="1" dirty="0" smtClean="0"/>
              <a:t>] ]</a:t>
            </a:r>
            <a:endParaRPr lang="es-CO" sz="2400" b="1" i="1" dirty="0">
              <a:latin typeface="Arial" panose="020B0604020202020204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1786462" y="3102572"/>
            <a:ext cx="747074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altLang="es-CO" sz="2400" dirty="0">
                <a:latin typeface="Arial" panose="020B0604020202020204" pitchFamily="34" charset="0"/>
              </a:rPr>
              <a:t>Si deseamos acceder al primer valor de la primera lista, entonces la instrucción sería:</a:t>
            </a:r>
          </a:p>
          <a:p>
            <a:pPr lvl="0"/>
            <a:endParaRPr lang="es-MX" altLang="es-CO" sz="2400" dirty="0">
              <a:latin typeface="Arial" panose="020B0604020202020204" pitchFamily="34" charset="0"/>
            </a:endParaRPr>
          </a:p>
          <a:p>
            <a:pPr lvl="0"/>
            <a:r>
              <a:rPr lang="es-MX" altLang="es-CO" sz="2400" b="1" dirty="0">
                <a:latin typeface="Arial" panose="020B0604020202020204" pitchFamily="34" charset="0"/>
              </a:rPr>
              <a:t>valor = lista[0][0]</a:t>
            </a:r>
          </a:p>
          <a:p>
            <a:pPr lvl="0"/>
            <a:endParaRPr lang="es-MX" altLang="es-CO" sz="2400" dirty="0">
              <a:latin typeface="Arial" panose="020B0604020202020204" pitchFamily="34" charset="0"/>
            </a:endParaRPr>
          </a:p>
          <a:p>
            <a:pPr lvl="0"/>
            <a:r>
              <a:rPr lang="es-MX" altLang="es-CO" sz="2400" dirty="0">
                <a:latin typeface="Arial" panose="020B0604020202020204" pitchFamily="34" charset="0"/>
              </a:rPr>
              <a:t>Donde lista[0] ser refiere a la primera lista, por lo que lista[0][0] se refiere al primer elemento de </a:t>
            </a:r>
            <a:r>
              <a:rPr lang="es-MX" altLang="es-CO" sz="2400" dirty="0" smtClean="0">
                <a:latin typeface="Arial" panose="020B0604020202020204" pitchFamily="34" charset="0"/>
              </a:rPr>
              <a:t>la primera lista de </a:t>
            </a:r>
            <a:r>
              <a:rPr lang="es-MX" altLang="es-CO" sz="2400" dirty="0">
                <a:latin typeface="Arial" panose="020B0604020202020204" pitchFamily="34" charset="0"/>
              </a:rPr>
              <a:t>la </a:t>
            </a:r>
            <a:r>
              <a:rPr lang="es-MX" altLang="es-CO" sz="2400" dirty="0" err="1">
                <a:latin typeface="Arial" panose="020B0604020202020204" pitchFamily="34" charset="0"/>
              </a:rPr>
              <a:t>multilista</a:t>
            </a:r>
            <a:r>
              <a:rPr lang="es-MX" altLang="es-CO" sz="2400" dirty="0"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616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D1D0ECFD-194C-AA44-9626-5C5876256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623065A-9EAF-421F-A85F-ED4BE8227703}"/>
              </a:ext>
            </a:extLst>
          </p:cNvPr>
          <p:cNvSpPr txBox="1"/>
          <p:nvPr/>
        </p:nvSpPr>
        <p:spPr>
          <a:xfrm>
            <a:off x="1219200" y="1148935"/>
            <a:ext cx="6891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 smtClean="0">
                <a:solidFill>
                  <a:srgbClr val="FF0062"/>
                </a:solidFill>
                <a:latin typeface="Ubuntu" panose="020B0504030602030204" pitchFamily="34" charset="0"/>
              </a:rPr>
              <a:t>Listas</a:t>
            </a:r>
            <a:endParaRPr lang="es-CO" sz="3600" b="1" dirty="0">
              <a:solidFill>
                <a:srgbClr val="FF0062"/>
              </a:solidFill>
              <a:latin typeface="Ubuntu" panose="020B0504030602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04F2693-66AC-4D24-90BE-A9252DA9EEF9}"/>
              </a:ext>
            </a:extLst>
          </p:cNvPr>
          <p:cNvSpPr txBox="1"/>
          <p:nvPr/>
        </p:nvSpPr>
        <p:spPr>
          <a:xfrm>
            <a:off x="1166191" y="1795266"/>
            <a:ext cx="975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En otros lenguajes se conocen como ARREGLOS</a:t>
            </a:r>
            <a:endParaRPr lang="es-MX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2164598"/>
            <a:ext cx="9807844" cy="36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586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786461" y="1172884"/>
            <a:ext cx="9203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 smtClean="0"/>
              <a:t>Creación de </a:t>
            </a:r>
            <a:r>
              <a:rPr lang="es-MX" sz="3200" b="1" dirty="0"/>
              <a:t>listas </a:t>
            </a:r>
            <a:r>
              <a:rPr lang="es-MX" sz="3200" b="1" dirty="0" smtClean="0"/>
              <a:t>usando </a:t>
            </a:r>
            <a:r>
              <a:rPr lang="es-MX" sz="3200" b="1" dirty="0"/>
              <a:t>una expresión generadora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2474439" y="1857025"/>
            <a:ext cx="816864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MX" sz="2400" dirty="0" err="1" smtClean="0"/>
              <a:t>listaGenerada</a:t>
            </a:r>
            <a:r>
              <a:rPr lang="es-MX" sz="2400" dirty="0" smtClean="0"/>
              <a:t> </a:t>
            </a:r>
            <a:r>
              <a:rPr lang="es-MX" sz="2400" dirty="0"/>
              <a:t>= ['</a:t>
            </a:r>
            <a:r>
              <a:rPr lang="es-MX" sz="2400" dirty="0" err="1"/>
              <a:t>Hello</a:t>
            </a:r>
            <a:r>
              <a:rPr lang="es-MX" sz="2400" dirty="0"/>
              <a:t>' </a:t>
            </a:r>
            <a:r>
              <a:rPr lang="es-MX" sz="2400" dirty="0" err="1"/>
              <a:t>for</a:t>
            </a:r>
            <a:r>
              <a:rPr lang="es-MX" sz="2400" dirty="0"/>
              <a:t> i in </a:t>
            </a:r>
            <a:r>
              <a:rPr lang="es-MX" sz="2400" dirty="0" err="1"/>
              <a:t>range</a:t>
            </a:r>
            <a:r>
              <a:rPr lang="es-MX" sz="2400" dirty="0"/>
              <a:t>(3)]</a:t>
            </a:r>
          </a:p>
          <a:p>
            <a:pPr lvl="0"/>
            <a:r>
              <a:rPr lang="es-MX" sz="2400" dirty="0" err="1"/>
              <a:t>print</a:t>
            </a:r>
            <a:r>
              <a:rPr lang="es-MX" sz="2400" dirty="0"/>
              <a:t> </a:t>
            </a:r>
            <a:r>
              <a:rPr lang="es-MX" sz="2400" dirty="0" smtClean="0"/>
              <a:t>(</a:t>
            </a:r>
            <a:r>
              <a:rPr lang="es-MX" sz="2400" dirty="0" err="1"/>
              <a:t>listaGenerada</a:t>
            </a:r>
            <a:r>
              <a:rPr lang="es-MX" sz="2400" dirty="0" smtClean="0"/>
              <a:t>)</a:t>
            </a:r>
          </a:p>
          <a:p>
            <a:pPr lvl="0"/>
            <a:endParaRPr lang="es-MX" sz="2400" b="1" i="1" dirty="0">
              <a:latin typeface="Arial" panose="020B0604020202020204" pitchFamily="34" charset="0"/>
            </a:endParaRPr>
          </a:p>
          <a:p>
            <a:pPr lvl="0"/>
            <a:r>
              <a:rPr lang="nb-NO" sz="3200" dirty="0"/>
              <a:t>[‘Hello’, ‘Hello’, ‘Hello’]</a:t>
            </a:r>
            <a:endParaRPr lang="es-CO" sz="4000" b="1" i="1" dirty="0">
              <a:latin typeface="Arial" panose="020B0604020202020204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2474439" y="3875584"/>
            <a:ext cx="851577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MX" altLang="es-CO" sz="2400" dirty="0"/>
              <a:t>Crear una </a:t>
            </a:r>
            <a:r>
              <a:rPr lang="es-MX" altLang="es-CO" sz="2400" b="1" i="1" dirty="0" err="1"/>
              <a:t>multilista</a:t>
            </a:r>
            <a:r>
              <a:rPr lang="es-MX" altLang="es-CO" sz="2400" dirty="0"/>
              <a:t> </a:t>
            </a:r>
            <a:r>
              <a:rPr lang="es-MX" altLang="es-CO" sz="2400" dirty="0" smtClean="0"/>
              <a:t>usando </a:t>
            </a:r>
            <a:r>
              <a:rPr lang="es-MX" altLang="es-CO" sz="2400" dirty="0"/>
              <a:t>una expresión generadora </a:t>
            </a:r>
            <a:endParaRPr lang="es-MX" altLang="es-CO" sz="2400" dirty="0" smtClean="0"/>
          </a:p>
          <a:p>
            <a:pPr lvl="0"/>
            <a:endParaRPr lang="es-MX" altLang="es-CO" sz="2400" dirty="0"/>
          </a:p>
          <a:p>
            <a:pPr lvl="0"/>
            <a:r>
              <a:rPr lang="es-MX" sz="2400" dirty="0" smtClean="0"/>
              <a:t>matriz</a:t>
            </a:r>
            <a:r>
              <a:rPr lang="en-US" altLang="es-CO" sz="2400" dirty="0" smtClean="0"/>
              <a:t> </a:t>
            </a:r>
            <a:r>
              <a:rPr lang="en-US" altLang="es-CO" sz="2400" dirty="0"/>
              <a:t>= </a:t>
            </a:r>
            <a:r>
              <a:rPr lang="en-US" altLang="es-CO" sz="2400" dirty="0" smtClean="0"/>
              <a:t>[[</a:t>
            </a:r>
            <a:r>
              <a:rPr lang="en-US" altLang="es-CO" sz="2400" dirty="0" err="1" smtClean="0"/>
              <a:t>random.randint</a:t>
            </a:r>
            <a:r>
              <a:rPr lang="en-US" altLang="es-CO" sz="2400" dirty="0" smtClean="0"/>
              <a:t>(10,99)</a:t>
            </a:r>
            <a:r>
              <a:rPr lang="en-US" altLang="es-CO" sz="2400" dirty="0" smtClean="0"/>
              <a:t> </a:t>
            </a:r>
            <a:r>
              <a:rPr lang="en-US" altLang="es-CO" sz="2400" dirty="0"/>
              <a:t>for </a:t>
            </a:r>
            <a:r>
              <a:rPr lang="en-US" altLang="es-CO" sz="2400" dirty="0" err="1" smtClean="0"/>
              <a:t>columna</a:t>
            </a:r>
            <a:r>
              <a:rPr lang="en-US" altLang="es-CO" sz="2400" dirty="0" smtClean="0"/>
              <a:t> </a:t>
            </a:r>
            <a:r>
              <a:rPr lang="en-US" altLang="es-CO" sz="2400" dirty="0"/>
              <a:t>in range(3)] for </a:t>
            </a:r>
            <a:r>
              <a:rPr lang="en-US" altLang="es-CO" sz="2400" dirty="0" smtClean="0"/>
              <a:t>fila </a:t>
            </a:r>
            <a:r>
              <a:rPr lang="en-US" altLang="es-CO" sz="2400" dirty="0"/>
              <a:t>in range(2)]</a:t>
            </a:r>
          </a:p>
          <a:p>
            <a:pPr lvl="0"/>
            <a:r>
              <a:rPr lang="en-US" altLang="es-CO" sz="2400" dirty="0"/>
              <a:t>print </a:t>
            </a:r>
            <a:r>
              <a:rPr lang="en-US" altLang="es-CO" sz="2400" dirty="0" smtClean="0"/>
              <a:t>(</a:t>
            </a:r>
            <a:r>
              <a:rPr lang="es-MX" sz="2400" dirty="0" err="1"/>
              <a:t>listaGenerada</a:t>
            </a:r>
            <a:r>
              <a:rPr lang="en-US" altLang="es-CO" sz="2400" dirty="0" smtClean="0"/>
              <a:t>)</a:t>
            </a:r>
          </a:p>
          <a:p>
            <a:pPr lvl="0"/>
            <a:endParaRPr lang="en-US" altLang="es-CO" sz="2400" dirty="0" smtClean="0"/>
          </a:p>
          <a:p>
            <a:r>
              <a:rPr lang="es-CO" sz="2800" dirty="0" smtClean="0">
                <a:latin typeface="Arial" panose="020B0604020202020204" pitchFamily="34" charset="0"/>
              </a:rPr>
              <a:t>[[0,0,0],[0,0,0]]</a:t>
            </a:r>
            <a:endParaRPr lang="es-MX" altLang="es-CO" sz="2800" dirty="0">
              <a:latin typeface="Arial" panose="020B0604020202020204" pitchFamily="34" charset="0"/>
            </a:endParaRPr>
          </a:p>
          <a:p>
            <a:pPr lvl="0"/>
            <a:endParaRPr lang="en-US" altLang="es-CO" sz="2400" dirty="0"/>
          </a:p>
          <a:p>
            <a:pPr lvl="0"/>
            <a:endParaRPr lang="es-MX" altLang="es-CO" sz="2400" dirty="0"/>
          </a:p>
        </p:txBody>
      </p:sp>
    </p:spTree>
    <p:extLst>
      <p:ext uri="{BB962C8B-B14F-4D97-AF65-F5344CB8AC3E}">
        <p14:creationId xmlns:p14="http://schemas.microsoft.com/office/powerpoint/2010/main" val="59450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22513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Ejercicio Propuesto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1219200" y="2167558"/>
            <a:ext cx="10267406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es-MX" sz="2400" dirty="0" smtClean="0"/>
              <a:t>Poblar una </a:t>
            </a:r>
            <a:r>
              <a:rPr lang="es-MX" sz="2400" dirty="0" err="1" smtClean="0"/>
              <a:t>multilista</a:t>
            </a:r>
            <a:r>
              <a:rPr lang="es-MX" sz="2400" dirty="0" smtClean="0"/>
              <a:t> con valores numéricos enteros aleatorios. La </a:t>
            </a:r>
            <a:r>
              <a:rPr lang="es-MX" sz="2400" dirty="0" err="1" smtClean="0"/>
              <a:t>mulilista</a:t>
            </a:r>
            <a:r>
              <a:rPr lang="es-MX" sz="2400" dirty="0" smtClean="0"/>
              <a:t> debe tener estructura de matriz cuadrada (número de filas </a:t>
            </a:r>
            <a:r>
              <a:rPr lang="es-MX" sz="2400" dirty="0"/>
              <a:t>= número de </a:t>
            </a:r>
            <a:r>
              <a:rPr lang="es-MX" sz="2400" dirty="0" smtClean="0"/>
              <a:t>columnas)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400" dirty="0" smtClean="0"/>
              <a:t>Mostrar la </a:t>
            </a:r>
            <a:r>
              <a:rPr lang="es-MX" sz="2400" dirty="0" err="1" smtClean="0"/>
              <a:t>multilista</a:t>
            </a:r>
            <a:r>
              <a:rPr lang="es-MX" sz="2400" dirty="0" smtClean="0"/>
              <a:t> recién creada.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400" dirty="0" smtClean="0"/>
              <a:t>Obtener los elementos de la primera fila como una lista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400" dirty="0"/>
              <a:t>Obtener los elementos de la primera </a:t>
            </a:r>
            <a:r>
              <a:rPr lang="es-MX" sz="2400" dirty="0" smtClean="0"/>
              <a:t>columna </a:t>
            </a:r>
            <a:r>
              <a:rPr lang="es-MX" sz="2400" dirty="0"/>
              <a:t>como una lista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400" dirty="0" smtClean="0"/>
              <a:t>Obtener los elementos de la diagonal principal de la estructura matricial</a:t>
            </a:r>
          </a:p>
          <a:p>
            <a:pPr marL="342900" indent="-34290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400" dirty="0"/>
              <a:t>Obtener los elementos de la diagonal </a:t>
            </a:r>
            <a:r>
              <a:rPr lang="es-MX" sz="2400" dirty="0" smtClean="0"/>
              <a:t>secundaria </a:t>
            </a:r>
            <a:r>
              <a:rPr lang="es-MX" sz="2400" dirty="0"/>
              <a:t>de la estructura matricial</a:t>
            </a:r>
          </a:p>
        </p:txBody>
      </p:sp>
    </p:spTree>
    <p:extLst>
      <p:ext uri="{BB962C8B-B14F-4D97-AF65-F5344CB8AC3E}">
        <p14:creationId xmlns:p14="http://schemas.microsoft.com/office/powerpoint/2010/main" val="2254975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A5C6A51-1935-D64B-B852-F2BE61961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4976247" y="2812943"/>
            <a:ext cx="2239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dirty="0" smtClean="0"/>
              <a:t>FIN</a:t>
            </a:r>
            <a:endParaRPr lang="es-CO" sz="4000" dirty="0"/>
          </a:p>
        </p:txBody>
      </p:sp>
    </p:spTree>
    <p:extLst>
      <p:ext uri="{BB962C8B-B14F-4D97-AF65-F5344CB8AC3E}">
        <p14:creationId xmlns:p14="http://schemas.microsoft.com/office/powerpoint/2010/main" val="246659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D1D0ECFD-194C-AA44-9626-5C5876256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623065A-9EAF-421F-A85F-ED4BE8227703}"/>
              </a:ext>
            </a:extLst>
          </p:cNvPr>
          <p:cNvSpPr txBox="1"/>
          <p:nvPr/>
        </p:nvSpPr>
        <p:spPr>
          <a:xfrm>
            <a:off x="1219200" y="1148935"/>
            <a:ext cx="6891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rgbClr val="FF0062"/>
                </a:solidFill>
                <a:latin typeface="Ubuntu" panose="020B0504030602030204" pitchFamily="34" charset="0"/>
              </a:rPr>
              <a:t>¿Qué es una lista?</a:t>
            </a:r>
            <a:endParaRPr lang="es-CO" sz="3600" b="1" dirty="0">
              <a:solidFill>
                <a:srgbClr val="FF0062"/>
              </a:solidFill>
              <a:latin typeface="Ubuntu" panose="020B050403060203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04F2693-66AC-4D24-90BE-A9252DA9EEF9}"/>
              </a:ext>
            </a:extLst>
          </p:cNvPr>
          <p:cNvSpPr txBox="1"/>
          <p:nvPr/>
        </p:nvSpPr>
        <p:spPr>
          <a:xfrm>
            <a:off x="1219200" y="1878073"/>
            <a:ext cx="9753600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400" dirty="0" smtClean="0"/>
              <a:t>En </a:t>
            </a:r>
            <a:r>
              <a:rPr lang="es-MX" sz="2400" dirty="0"/>
              <a:t>algunos lenguajes de programación se las conocen como arreglos o matrices; </a:t>
            </a:r>
            <a:r>
              <a:rPr lang="es-MX" sz="2400" dirty="0" smtClean="0"/>
              <a:t>en </a:t>
            </a:r>
            <a:r>
              <a:rPr lang="es-MX" sz="2400" dirty="0" err="1" smtClean="0"/>
              <a:t>python</a:t>
            </a:r>
            <a:r>
              <a:rPr lang="es-MX" sz="2400" dirty="0" smtClean="0"/>
              <a:t> </a:t>
            </a:r>
            <a:r>
              <a:rPr lang="es-MX" sz="2400" dirty="0"/>
              <a:t>se caracterizan porque los elementos están entre corchetes y separados por una coma</a:t>
            </a:r>
            <a:r>
              <a:rPr lang="es-MX" sz="2400" dirty="0" smtClean="0"/>
              <a:t>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2400" b="1" dirty="0">
                <a:solidFill>
                  <a:schemeClr val="accent6">
                    <a:lumMod val="50000"/>
                  </a:schemeClr>
                </a:solidFill>
              </a:rPr>
              <a:t>Una lista es un arreglo de elementos donde podemos ingresar cualquier tipo de dato, para acceder a estos datos podemos hacer mediante un índice</a:t>
            </a:r>
            <a:r>
              <a:rPr lang="es-MX" sz="2400" b="1" dirty="0" smtClean="0">
                <a:solidFill>
                  <a:schemeClr val="accent6">
                    <a:lumMod val="50000"/>
                  </a:schemeClr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24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4823" y="4021257"/>
            <a:ext cx="7720828" cy="153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79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148935"/>
            <a:ext cx="6891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Ejemplo python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EF3EF34-F66F-8B48-8F28-393EFF167099}"/>
              </a:ext>
            </a:extLst>
          </p:cNvPr>
          <p:cNvSpPr txBox="1"/>
          <p:nvPr/>
        </p:nvSpPr>
        <p:spPr>
          <a:xfrm>
            <a:off x="1732248" y="1886719"/>
            <a:ext cx="9753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 smtClean="0">
                <a:solidFill>
                  <a:srgbClr val="FF0000"/>
                </a:solidFill>
              </a:rPr>
              <a:t>	</a:t>
            </a:r>
            <a:r>
              <a:rPr lang="es-MX" sz="2400" b="1" dirty="0" smtClean="0">
                <a:solidFill>
                  <a:srgbClr val="0070C0"/>
                </a:solidFill>
              </a:rPr>
              <a:t>lista </a:t>
            </a:r>
            <a:r>
              <a:rPr lang="es-MX" sz="2400" b="1" dirty="0">
                <a:solidFill>
                  <a:srgbClr val="0070C0"/>
                </a:solidFill>
              </a:rPr>
              <a:t>= [1, 2.5, </a:t>
            </a:r>
            <a:r>
              <a:rPr lang="sv-SE" sz="2400" b="1" dirty="0" smtClean="0">
                <a:solidFill>
                  <a:srgbClr val="0070C0"/>
                </a:solidFill>
              </a:rPr>
              <a:t>'DevCode</a:t>
            </a:r>
            <a:r>
              <a:rPr lang="es-MX" sz="2400" b="1" dirty="0" smtClean="0">
                <a:solidFill>
                  <a:srgbClr val="0070C0"/>
                </a:solidFill>
              </a:rPr>
              <a:t>', </a:t>
            </a:r>
            <a:r>
              <a:rPr lang="es-MX" sz="2400" b="1" dirty="0">
                <a:solidFill>
                  <a:srgbClr val="0070C0"/>
                </a:solidFill>
              </a:rPr>
              <a:t>[5,6] ,4]</a:t>
            </a:r>
          </a:p>
          <a:p>
            <a:endParaRPr lang="es-MX" sz="2400" b="1" dirty="0">
              <a:solidFill>
                <a:srgbClr val="FF0000"/>
              </a:solidFill>
            </a:endParaRPr>
          </a:p>
          <a:p>
            <a:pPr lvl="2"/>
            <a:r>
              <a:rPr lang="sv-SE" sz="2400" b="1" dirty="0">
                <a:solidFill>
                  <a:srgbClr val="FF0000"/>
                </a:solidFill>
              </a:rPr>
              <a:t>print </a:t>
            </a:r>
            <a:r>
              <a:rPr lang="sv-SE" sz="2400" b="1" dirty="0" smtClean="0">
                <a:solidFill>
                  <a:srgbClr val="FF0000"/>
                </a:solidFill>
              </a:rPr>
              <a:t>(lista[0])		# </a:t>
            </a:r>
            <a:r>
              <a:rPr lang="sv-SE" sz="2400" b="1" dirty="0">
                <a:solidFill>
                  <a:srgbClr val="FF0000"/>
                </a:solidFill>
              </a:rPr>
              <a:t>1</a:t>
            </a:r>
          </a:p>
          <a:p>
            <a:pPr lvl="2"/>
            <a:r>
              <a:rPr lang="sv-SE" sz="2400" b="1" dirty="0">
                <a:solidFill>
                  <a:srgbClr val="FF0000"/>
                </a:solidFill>
              </a:rPr>
              <a:t>print </a:t>
            </a:r>
            <a:r>
              <a:rPr lang="sv-SE" sz="2400" b="1" dirty="0" smtClean="0">
                <a:solidFill>
                  <a:srgbClr val="FF0000"/>
                </a:solidFill>
              </a:rPr>
              <a:t>(lista[1]) 		# </a:t>
            </a:r>
            <a:r>
              <a:rPr lang="sv-SE" sz="2400" b="1" dirty="0">
                <a:solidFill>
                  <a:srgbClr val="FF0000"/>
                </a:solidFill>
              </a:rPr>
              <a:t>2.5</a:t>
            </a:r>
          </a:p>
          <a:p>
            <a:pPr lvl="2"/>
            <a:r>
              <a:rPr lang="sv-SE" sz="2400" b="1" dirty="0">
                <a:solidFill>
                  <a:srgbClr val="FF0000"/>
                </a:solidFill>
              </a:rPr>
              <a:t>print </a:t>
            </a:r>
            <a:r>
              <a:rPr lang="sv-SE" sz="2400" b="1" dirty="0" smtClean="0">
                <a:solidFill>
                  <a:srgbClr val="FF0000"/>
                </a:solidFill>
              </a:rPr>
              <a:t>(lista[2]) 		# </a:t>
            </a:r>
            <a:r>
              <a:rPr lang="sv-SE" sz="2400" b="1" dirty="0">
                <a:solidFill>
                  <a:srgbClr val="FF0000"/>
                </a:solidFill>
              </a:rPr>
              <a:t>DevCode</a:t>
            </a:r>
          </a:p>
          <a:p>
            <a:pPr lvl="2"/>
            <a:r>
              <a:rPr lang="sv-SE" sz="2400" b="1" dirty="0">
                <a:solidFill>
                  <a:srgbClr val="FF0000"/>
                </a:solidFill>
              </a:rPr>
              <a:t>print </a:t>
            </a:r>
            <a:r>
              <a:rPr lang="sv-SE" sz="2400" b="1" dirty="0" smtClean="0">
                <a:solidFill>
                  <a:srgbClr val="FF0000"/>
                </a:solidFill>
              </a:rPr>
              <a:t>(lista[3]) 		# </a:t>
            </a:r>
            <a:r>
              <a:rPr lang="sv-SE" sz="2400" b="1" dirty="0">
                <a:solidFill>
                  <a:srgbClr val="FF0000"/>
                </a:solidFill>
              </a:rPr>
              <a:t>[5,6]</a:t>
            </a:r>
          </a:p>
          <a:p>
            <a:pPr lvl="2"/>
            <a:r>
              <a:rPr lang="sv-SE" sz="2400" b="1" dirty="0">
                <a:solidFill>
                  <a:srgbClr val="FF0000"/>
                </a:solidFill>
              </a:rPr>
              <a:t>print </a:t>
            </a:r>
            <a:r>
              <a:rPr lang="sv-SE" sz="2400" b="1" dirty="0" smtClean="0">
                <a:solidFill>
                  <a:srgbClr val="FF0000"/>
                </a:solidFill>
              </a:rPr>
              <a:t>(lista[3</a:t>
            </a:r>
            <a:r>
              <a:rPr lang="sv-SE" sz="2400" b="1" dirty="0">
                <a:solidFill>
                  <a:srgbClr val="FF0000"/>
                </a:solidFill>
              </a:rPr>
              <a:t>][0</a:t>
            </a:r>
            <a:r>
              <a:rPr lang="sv-SE" sz="2400" b="1" dirty="0" smtClean="0">
                <a:solidFill>
                  <a:srgbClr val="FF0000"/>
                </a:solidFill>
              </a:rPr>
              <a:t>])	# </a:t>
            </a:r>
            <a:r>
              <a:rPr lang="sv-SE" sz="2400" b="1" dirty="0">
                <a:solidFill>
                  <a:srgbClr val="FF0000"/>
                </a:solidFill>
              </a:rPr>
              <a:t>5</a:t>
            </a:r>
          </a:p>
          <a:p>
            <a:pPr lvl="2"/>
            <a:r>
              <a:rPr lang="sv-SE" sz="2400" b="1" dirty="0">
                <a:solidFill>
                  <a:srgbClr val="FF0000"/>
                </a:solidFill>
              </a:rPr>
              <a:t>print </a:t>
            </a:r>
            <a:r>
              <a:rPr lang="sv-SE" sz="2400" b="1" dirty="0" smtClean="0">
                <a:solidFill>
                  <a:srgbClr val="FF0000"/>
                </a:solidFill>
              </a:rPr>
              <a:t>(lista[3</a:t>
            </a:r>
            <a:r>
              <a:rPr lang="sv-SE" sz="2400" b="1" dirty="0">
                <a:solidFill>
                  <a:srgbClr val="FF0000"/>
                </a:solidFill>
              </a:rPr>
              <a:t>][1</a:t>
            </a:r>
            <a:r>
              <a:rPr lang="sv-SE" sz="2400" b="1" dirty="0" smtClean="0">
                <a:solidFill>
                  <a:srgbClr val="FF0000"/>
                </a:solidFill>
              </a:rPr>
              <a:t>]) 	# </a:t>
            </a:r>
            <a:r>
              <a:rPr lang="sv-SE" sz="2400" b="1" dirty="0">
                <a:solidFill>
                  <a:srgbClr val="FF0000"/>
                </a:solidFill>
              </a:rPr>
              <a:t>6</a:t>
            </a:r>
          </a:p>
          <a:p>
            <a:pPr lvl="2"/>
            <a:r>
              <a:rPr lang="sv-SE" sz="2400" b="1" dirty="0">
                <a:solidFill>
                  <a:srgbClr val="0070C0"/>
                </a:solidFill>
              </a:rPr>
              <a:t>print </a:t>
            </a:r>
            <a:r>
              <a:rPr lang="sv-SE" sz="2400" b="1" dirty="0" smtClean="0">
                <a:solidFill>
                  <a:srgbClr val="0070C0"/>
                </a:solidFill>
              </a:rPr>
              <a:t>(lista[1:3]) 	# </a:t>
            </a:r>
            <a:r>
              <a:rPr lang="sv-SE" sz="2400" b="1" dirty="0">
                <a:solidFill>
                  <a:srgbClr val="0070C0"/>
                </a:solidFill>
              </a:rPr>
              <a:t>[2.5, 'DevCode</a:t>
            </a:r>
            <a:r>
              <a:rPr lang="sv-SE" sz="2400" b="1" dirty="0" smtClean="0">
                <a:solidFill>
                  <a:srgbClr val="0070C0"/>
                </a:solidFill>
              </a:rPr>
              <a:t>']</a:t>
            </a:r>
          </a:p>
          <a:p>
            <a:pPr lvl="2"/>
            <a:r>
              <a:rPr lang="es-MX" sz="2400" b="1" dirty="0" err="1" smtClean="0">
                <a:solidFill>
                  <a:srgbClr val="FF0000"/>
                </a:solidFill>
              </a:rPr>
              <a:t>print</a:t>
            </a:r>
            <a:r>
              <a:rPr lang="es-MX" sz="2400" b="1" dirty="0" smtClean="0">
                <a:solidFill>
                  <a:srgbClr val="FF0000"/>
                </a:solidFill>
              </a:rPr>
              <a:t> (lista[1:6])	# </a:t>
            </a:r>
            <a:r>
              <a:rPr lang="es-MX" sz="2400" b="1" dirty="0">
                <a:solidFill>
                  <a:srgbClr val="FF0000"/>
                </a:solidFill>
              </a:rPr>
              <a:t>[2.5, '</a:t>
            </a:r>
            <a:r>
              <a:rPr lang="es-MX" sz="2400" b="1" dirty="0" err="1">
                <a:solidFill>
                  <a:srgbClr val="FF0000"/>
                </a:solidFill>
              </a:rPr>
              <a:t>DevCode</a:t>
            </a:r>
            <a:r>
              <a:rPr lang="es-MX" sz="2400" b="1" dirty="0">
                <a:solidFill>
                  <a:srgbClr val="FF0000"/>
                </a:solidFill>
              </a:rPr>
              <a:t>', [5, 6], 4]</a:t>
            </a:r>
          </a:p>
          <a:p>
            <a:pPr lvl="2"/>
            <a:r>
              <a:rPr lang="es-MX" sz="2400" b="1" dirty="0" err="1">
                <a:solidFill>
                  <a:srgbClr val="FF0000"/>
                </a:solidFill>
              </a:rPr>
              <a:t>print</a:t>
            </a:r>
            <a:r>
              <a:rPr lang="es-MX" sz="2400" b="1" dirty="0">
                <a:solidFill>
                  <a:srgbClr val="FF0000"/>
                </a:solidFill>
              </a:rPr>
              <a:t> </a:t>
            </a:r>
            <a:r>
              <a:rPr lang="es-MX" sz="2400" b="1" dirty="0" smtClean="0">
                <a:solidFill>
                  <a:srgbClr val="FF0000"/>
                </a:solidFill>
              </a:rPr>
              <a:t>(lista[1:6:2])	# </a:t>
            </a:r>
            <a:r>
              <a:rPr lang="es-MX" sz="2400" b="1" dirty="0">
                <a:solidFill>
                  <a:srgbClr val="FF0000"/>
                </a:solidFill>
              </a:rPr>
              <a:t>[2.5, [5, 6</a:t>
            </a:r>
            <a:r>
              <a:rPr lang="es-MX" sz="2400" b="1" dirty="0" smtClean="0">
                <a:solidFill>
                  <a:srgbClr val="FF0000"/>
                </a:solidFill>
              </a:rPr>
              <a:t>]]</a:t>
            </a:r>
          </a:p>
          <a:p>
            <a:pPr lvl="2"/>
            <a:r>
              <a:rPr lang="es-MX" sz="2400" b="1" dirty="0" err="1" smtClean="0">
                <a:solidFill>
                  <a:srgbClr val="FF0000"/>
                </a:solidFill>
              </a:rPr>
              <a:t>print</a:t>
            </a:r>
            <a:r>
              <a:rPr lang="es-MX" sz="2400" b="1" dirty="0" smtClean="0">
                <a:solidFill>
                  <a:srgbClr val="FF0000"/>
                </a:solidFill>
              </a:rPr>
              <a:t> (lista[::-1]) 	#devuelve la lista invertida</a:t>
            </a:r>
            <a:endParaRPr lang="es-MX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512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22513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Recorrer una lista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1643041" y="1871466"/>
            <a:ext cx="1020829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 smtClean="0">
                <a:solidFill>
                  <a:srgbClr val="FF0000"/>
                </a:solidFill>
              </a:rPr>
              <a:t>Para no imprimir </a:t>
            </a:r>
            <a:r>
              <a:rPr lang="es-MX" sz="2400" b="1" dirty="0">
                <a:solidFill>
                  <a:srgbClr val="FF0000"/>
                </a:solidFill>
              </a:rPr>
              <a:t>uno por uno los elementos de una lista, </a:t>
            </a:r>
            <a:r>
              <a:rPr lang="es-MX" sz="2400" b="1" dirty="0" smtClean="0">
                <a:solidFill>
                  <a:srgbClr val="FF0000"/>
                </a:solidFill>
              </a:rPr>
              <a:t>puede recorrerla </a:t>
            </a:r>
            <a:r>
              <a:rPr lang="es-MX" sz="2400" b="1" dirty="0">
                <a:solidFill>
                  <a:srgbClr val="FF0000"/>
                </a:solidFill>
              </a:rPr>
              <a:t>utilizando un </a:t>
            </a:r>
            <a:r>
              <a:rPr lang="es-MX" sz="2400" b="1" dirty="0" err="1">
                <a:solidFill>
                  <a:srgbClr val="FF0000"/>
                </a:solidFill>
              </a:rPr>
              <a:t>for</a:t>
            </a:r>
            <a:r>
              <a:rPr lang="es-MX" sz="2400" b="1" dirty="0">
                <a:solidFill>
                  <a:srgbClr val="FF0000"/>
                </a:solidFill>
              </a:rPr>
              <a:t>.</a:t>
            </a:r>
          </a:p>
          <a:p>
            <a:endParaRPr lang="es-MX" sz="2000" b="1" dirty="0" smtClean="0">
              <a:solidFill>
                <a:srgbClr val="FF0000"/>
              </a:solidFill>
            </a:endParaRPr>
          </a:p>
          <a:p>
            <a:r>
              <a:rPr lang="es-MX" sz="2000" b="1" dirty="0" smtClean="0">
                <a:solidFill>
                  <a:srgbClr val="FF0000"/>
                </a:solidFill>
              </a:rPr>
              <a:t>lista </a:t>
            </a:r>
            <a:r>
              <a:rPr lang="es-MX" sz="2000" b="1" dirty="0">
                <a:solidFill>
                  <a:srgbClr val="FF0000"/>
                </a:solidFill>
              </a:rPr>
              <a:t>= [1, 2.5, </a:t>
            </a:r>
            <a:r>
              <a:rPr lang="es-MX" sz="2000" b="1" dirty="0" smtClean="0">
                <a:solidFill>
                  <a:srgbClr val="FF0000"/>
                </a:solidFill>
              </a:rPr>
              <a:t>‘</a:t>
            </a:r>
            <a:r>
              <a:rPr lang="es-MX" sz="2000" b="1" dirty="0" err="1" smtClean="0">
                <a:solidFill>
                  <a:srgbClr val="FF0000"/>
                </a:solidFill>
              </a:rPr>
              <a:t>Enya</a:t>
            </a:r>
            <a:r>
              <a:rPr lang="es-MX" sz="2000" b="1" dirty="0" smtClean="0">
                <a:solidFill>
                  <a:srgbClr val="FF0000"/>
                </a:solidFill>
              </a:rPr>
              <a:t> </a:t>
            </a:r>
            <a:r>
              <a:rPr lang="es-MX" sz="2000" b="1" dirty="0">
                <a:solidFill>
                  <a:srgbClr val="FF0000"/>
                </a:solidFill>
              </a:rPr>
              <a:t>Isabel', [5,6] </a:t>
            </a:r>
            <a:r>
              <a:rPr lang="es-MX" sz="2000" b="1" dirty="0" smtClean="0">
                <a:solidFill>
                  <a:srgbClr val="FF0000"/>
                </a:solidFill>
              </a:rPr>
              <a:t>,99]</a:t>
            </a:r>
            <a:endParaRPr lang="es-MX" sz="2000" b="1" dirty="0">
              <a:solidFill>
                <a:srgbClr val="FF0000"/>
              </a:solidFill>
            </a:endParaRPr>
          </a:p>
          <a:p>
            <a:endParaRPr lang="es-MX" sz="2000" b="1" dirty="0">
              <a:solidFill>
                <a:srgbClr val="FF0000"/>
              </a:solidFill>
            </a:endParaRPr>
          </a:p>
          <a:p>
            <a:r>
              <a:rPr lang="es-MX" sz="2000" b="1" dirty="0" err="1">
                <a:solidFill>
                  <a:srgbClr val="FF0000"/>
                </a:solidFill>
              </a:rPr>
              <a:t>for</a:t>
            </a:r>
            <a:r>
              <a:rPr lang="es-MX" sz="2000" b="1" dirty="0">
                <a:solidFill>
                  <a:srgbClr val="FF0000"/>
                </a:solidFill>
              </a:rPr>
              <a:t> </a:t>
            </a:r>
            <a:r>
              <a:rPr lang="es-MX" sz="2000" b="1" dirty="0" err="1">
                <a:solidFill>
                  <a:srgbClr val="FF0000"/>
                </a:solidFill>
              </a:rPr>
              <a:t>element</a:t>
            </a:r>
            <a:r>
              <a:rPr lang="es-MX" sz="2000" b="1" dirty="0">
                <a:solidFill>
                  <a:srgbClr val="FF0000"/>
                </a:solidFill>
              </a:rPr>
              <a:t> in lista:</a:t>
            </a:r>
          </a:p>
          <a:p>
            <a:r>
              <a:rPr lang="es-MX" sz="2000" b="1" dirty="0">
                <a:solidFill>
                  <a:srgbClr val="FF0000"/>
                </a:solidFill>
              </a:rPr>
              <a:t>    </a:t>
            </a:r>
            <a:r>
              <a:rPr lang="es-MX" sz="2000" b="1" dirty="0" err="1">
                <a:solidFill>
                  <a:srgbClr val="FF0000"/>
                </a:solidFill>
              </a:rPr>
              <a:t>print</a:t>
            </a:r>
            <a:r>
              <a:rPr lang="es-MX" sz="2000" b="1" dirty="0">
                <a:solidFill>
                  <a:srgbClr val="FF0000"/>
                </a:solidFill>
              </a:rPr>
              <a:t> </a:t>
            </a:r>
            <a:r>
              <a:rPr lang="es-MX" sz="2000" b="1" dirty="0" smtClean="0">
                <a:solidFill>
                  <a:srgbClr val="FF0000"/>
                </a:solidFill>
              </a:rPr>
              <a:t>(</a:t>
            </a:r>
            <a:r>
              <a:rPr lang="es-MX" sz="2000" b="1" dirty="0" err="1" smtClean="0">
                <a:solidFill>
                  <a:srgbClr val="FF0000"/>
                </a:solidFill>
              </a:rPr>
              <a:t>element</a:t>
            </a:r>
            <a:r>
              <a:rPr lang="es-MX" sz="2000" b="1" dirty="0" smtClean="0">
                <a:solidFill>
                  <a:srgbClr val="FF0000"/>
                </a:solidFill>
              </a:rPr>
              <a:t>)</a:t>
            </a:r>
          </a:p>
          <a:p>
            <a:endParaRPr lang="es-MX" sz="2000" b="1" dirty="0">
              <a:solidFill>
                <a:srgbClr val="FF0000"/>
              </a:solidFill>
            </a:endParaRPr>
          </a:p>
          <a:p>
            <a:r>
              <a:rPr lang="es-MX" sz="2000" b="1" dirty="0" smtClean="0">
                <a:solidFill>
                  <a:srgbClr val="FF0000"/>
                </a:solidFill>
              </a:rPr>
              <a:t>1</a:t>
            </a:r>
          </a:p>
          <a:p>
            <a:r>
              <a:rPr lang="es-MX" sz="2000" b="1" dirty="0" smtClean="0">
                <a:solidFill>
                  <a:srgbClr val="FF0000"/>
                </a:solidFill>
              </a:rPr>
              <a:t>2.5</a:t>
            </a:r>
          </a:p>
          <a:p>
            <a:r>
              <a:rPr lang="es-MX" sz="2000" b="1" dirty="0" smtClean="0">
                <a:solidFill>
                  <a:srgbClr val="FF0000"/>
                </a:solidFill>
              </a:rPr>
              <a:t>“</a:t>
            </a:r>
            <a:r>
              <a:rPr lang="es-MX" sz="2000" b="1" dirty="0" err="1" smtClean="0">
                <a:solidFill>
                  <a:srgbClr val="FF0000"/>
                </a:solidFill>
              </a:rPr>
              <a:t>Enya</a:t>
            </a:r>
            <a:r>
              <a:rPr lang="es-MX" sz="2000" b="1" dirty="0" smtClean="0">
                <a:solidFill>
                  <a:srgbClr val="FF0000"/>
                </a:solidFill>
              </a:rPr>
              <a:t> Isabel”</a:t>
            </a:r>
          </a:p>
          <a:p>
            <a:r>
              <a:rPr lang="es-MX" sz="2000" b="1" dirty="0" smtClean="0">
                <a:solidFill>
                  <a:srgbClr val="FF0000"/>
                </a:solidFill>
              </a:rPr>
              <a:t>[</a:t>
            </a:r>
            <a:r>
              <a:rPr lang="es-MX" sz="2000" b="1" dirty="0">
                <a:solidFill>
                  <a:srgbClr val="FF0000"/>
                </a:solidFill>
              </a:rPr>
              <a:t>5,6] </a:t>
            </a:r>
            <a:endParaRPr lang="es-MX" sz="2000" b="1" dirty="0" smtClean="0">
              <a:solidFill>
                <a:srgbClr val="FF0000"/>
              </a:solidFill>
            </a:endParaRPr>
          </a:p>
          <a:p>
            <a:r>
              <a:rPr lang="es-MX" sz="2000" b="1" dirty="0" smtClean="0">
                <a:solidFill>
                  <a:srgbClr val="FF0000"/>
                </a:solidFill>
              </a:rPr>
              <a:t>99</a:t>
            </a:r>
            <a:endParaRPr lang="es-CO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14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1219200" y="122513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Métodos </a:t>
            </a:r>
            <a:r>
              <a:rPr lang="es-MX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de las </a:t>
            </a:r>
            <a:r>
              <a:rPr lang="es-MX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Listas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1219200" y="1924806"/>
            <a:ext cx="851916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400" dirty="0" smtClean="0"/>
              <a:t>Las </a:t>
            </a:r>
            <a:r>
              <a:rPr lang="es-MX" sz="2400" dirty="0"/>
              <a:t>listas en Python  tienen muchos métodos que podemos utilizar, entre todos ellos </a:t>
            </a:r>
            <a:r>
              <a:rPr lang="es-MX" sz="2400" dirty="0" smtClean="0"/>
              <a:t>se nombrarán </a:t>
            </a:r>
            <a:r>
              <a:rPr lang="es-MX" sz="2400" dirty="0"/>
              <a:t>los más importantes. Para esto utilizaremos esta lista de ejemplo.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s-MX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3200" b="1" dirty="0" smtClean="0"/>
              <a:t>	</a:t>
            </a:r>
            <a:r>
              <a:rPr lang="es-MX" sz="3200" b="1" dirty="0" err="1" smtClean="0"/>
              <a:t>my_list</a:t>
            </a:r>
            <a:r>
              <a:rPr lang="es-MX" sz="3200" b="1" dirty="0" smtClean="0"/>
              <a:t> </a:t>
            </a:r>
            <a:r>
              <a:rPr lang="es-MX" sz="3200" b="1" dirty="0"/>
              <a:t>= [2, 5, '</a:t>
            </a:r>
            <a:r>
              <a:rPr lang="es-MX" sz="3200" b="1" dirty="0" err="1"/>
              <a:t>DevCode</a:t>
            </a:r>
            <a:r>
              <a:rPr lang="es-MX" sz="3200" b="1" dirty="0"/>
              <a:t>', 1.2, 5</a:t>
            </a:r>
            <a:r>
              <a:rPr lang="es-MX" sz="3200" b="1" dirty="0" smtClean="0"/>
              <a:t>]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s-MX" sz="2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400" dirty="0"/>
              <a:t>Sobre esta vamos a realizar diferentes métodos que son propios de las listas.</a:t>
            </a:r>
            <a:endParaRPr lang="es-CO" sz="2400" dirty="0"/>
          </a:p>
        </p:txBody>
      </p:sp>
    </p:spTree>
    <p:extLst>
      <p:ext uri="{BB962C8B-B14F-4D97-AF65-F5344CB8AC3E}">
        <p14:creationId xmlns:p14="http://schemas.microsoft.com/office/powerpoint/2010/main" val="3955455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2386149" y="140801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err="1">
                <a:solidFill>
                  <a:srgbClr val="403B56"/>
                </a:solidFill>
                <a:latin typeface="Ubuntu" panose="020B0504030602030204" pitchFamily="34" charset="0"/>
              </a:rPr>
              <a:t>a</a:t>
            </a:r>
            <a:r>
              <a:rPr lang="es-ES" sz="3600" b="1" dirty="0" err="1" smtClean="0">
                <a:solidFill>
                  <a:srgbClr val="403B56"/>
                </a:solidFill>
                <a:latin typeface="Ubuntu" panose="020B0504030602030204" pitchFamily="34" charset="0"/>
              </a:rPr>
              <a:t>ppend</a:t>
            </a:r>
            <a:r>
              <a:rPr lang="es-ES" sz="3600" b="1" dirty="0">
                <a:solidFill>
                  <a:srgbClr val="403B56"/>
                </a:solidFill>
                <a:latin typeface="Ubuntu" panose="020B0504030602030204" pitchFamily="34" charset="0"/>
              </a:rPr>
              <a:t>()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386149" y="2177354"/>
            <a:ext cx="85191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CO" sz="2800" dirty="0"/>
              <a:t>Este método nos permite agregar nuevos elementos a una lista.</a:t>
            </a:r>
            <a:endParaRPr lang="es-MX" sz="36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386149" y="3254469"/>
            <a:ext cx="851916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400" b="1" dirty="0" err="1" smtClean="0">
                <a:solidFill>
                  <a:schemeClr val="accent6">
                    <a:lumMod val="75000"/>
                  </a:schemeClr>
                </a:solidFill>
              </a:rPr>
              <a:t>my_list</a:t>
            </a:r>
            <a:r>
              <a:rPr lang="es-MX" sz="2400" b="1" dirty="0" smtClean="0">
                <a:solidFill>
                  <a:schemeClr val="accent6">
                    <a:lumMod val="75000"/>
                  </a:schemeClr>
                </a:solidFill>
              </a:rPr>
              <a:t> = [2, 5, '</a:t>
            </a:r>
            <a:r>
              <a:rPr lang="es-MX" sz="2400" b="1" dirty="0" err="1" smtClean="0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s-MX" sz="2400" b="1" dirty="0" smtClean="0">
                <a:solidFill>
                  <a:schemeClr val="accent6">
                    <a:lumMod val="75000"/>
                  </a:schemeClr>
                </a:solidFill>
              </a:rPr>
              <a:t>', 1.2, 5]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b="1" dirty="0" err="1" smtClean="0">
                <a:solidFill>
                  <a:schemeClr val="accent6">
                    <a:lumMod val="75000"/>
                  </a:schemeClr>
                </a:solidFill>
              </a:rPr>
              <a:t>my_list.append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(10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) 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		# 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[2, 5, '</a:t>
            </a:r>
            <a:r>
              <a:rPr lang="en-US" sz="2400" b="1" dirty="0" err="1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', 1.2, 5, 10]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b="1" dirty="0" err="1">
                <a:solidFill>
                  <a:schemeClr val="accent6">
                    <a:lumMod val="75000"/>
                  </a:schemeClr>
                </a:solidFill>
              </a:rPr>
              <a:t>my_list.append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([2,5]) 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	# 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[2, 5, '</a:t>
            </a:r>
            <a:r>
              <a:rPr lang="en-US" sz="2400" b="1" dirty="0" err="1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', 1.2, 5, [2, 5]]</a:t>
            </a:r>
            <a:endParaRPr lang="es-MX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386149" y="5092756"/>
            <a:ext cx="63659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dirty="0"/>
              <a:t>Podemos agregar cualquier tipo de elemento a una lista, pero tengan en cuenta lo que pasa cuando agregamos una lista dentro de otra, esta lista se agrega como uno y solo un elemento.</a:t>
            </a:r>
            <a:endParaRPr lang="es-MX" sz="3600" b="1" dirty="0"/>
          </a:p>
        </p:txBody>
      </p:sp>
    </p:spTree>
    <p:extLst>
      <p:ext uri="{BB962C8B-B14F-4D97-AF65-F5344CB8AC3E}">
        <p14:creationId xmlns:p14="http://schemas.microsoft.com/office/powerpoint/2010/main" val="4081048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2386149" y="140801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err="1">
                <a:solidFill>
                  <a:srgbClr val="403B56"/>
                </a:solidFill>
                <a:latin typeface="Ubuntu" panose="020B0504030602030204" pitchFamily="34" charset="0"/>
              </a:rPr>
              <a:t>e</a:t>
            </a:r>
            <a:r>
              <a:rPr lang="es-ES" sz="3600" b="1" dirty="0" err="1" smtClean="0">
                <a:solidFill>
                  <a:srgbClr val="403B56"/>
                </a:solidFill>
                <a:latin typeface="Ubuntu" panose="020B0504030602030204" pitchFamily="34" charset="0"/>
              </a:rPr>
              <a:t>xtend</a:t>
            </a:r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()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386149" y="2177354"/>
            <a:ext cx="85191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400" dirty="0" err="1"/>
              <a:t>Extend</a:t>
            </a:r>
            <a:r>
              <a:rPr lang="es-MX" sz="2400" dirty="0"/>
              <a:t> también nos permite agregar elementos dentro de una lista, pero a diferencia de </a:t>
            </a:r>
            <a:r>
              <a:rPr lang="es-MX" sz="2400" dirty="0" err="1"/>
              <a:t>append</a:t>
            </a:r>
            <a:r>
              <a:rPr lang="es-MX" sz="2400" dirty="0"/>
              <a:t> al momento de agregar una lista, cada elemento de esta lista se agrega como un elemento más dentro de la otra lista</a:t>
            </a:r>
            <a:r>
              <a:rPr lang="es-MX" sz="2400" dirty="0" smtClean="0"/>
              <a:t>.</a:t>
            </a:r>
            <a:endParaRPr lang="es-MX" sz="44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664823" y="3974525"/>
            <a:ext cx="85191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000" b="1" dirty="0" err="1" smtClean="0">
                <a:solidFill>
                  <a:schemeClr val="accent6">
                    <a:lumMod val="75000"/>
                  </a:schemeClr>
                </a:solidFill>
              </a:rPr>
              <a:t>my_list</a:t>
            </a:r>
            <a:r>
              <a:rPr lang="es-MX" sz="2000" b="1" dirty="0" smtClean="0">
                <a:solidFill>
                  <a:schemeClr val="accent6">
                    <a:lumMod val="75000"/>
                  </a:schemeClr>
                </a:solidFill>
              </a:rPr>
              <a:t> = [2, 5, '</a:t>
            </a:r>
            <a:r>
              <a:rPr lang="es-MX" sz="2000" b="1" dirty="0" err="1" smtClean="0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s-MX" sz="2000" b="1" dirty="0" smtClean="0">
                <a:solidFill>
                  <a:schemeClr val="accent6">
                    <a:lumMod val="75000"/>
                  </a:schemeClr>
                </a:solidFill>
              </a:rPr>
              <a:t>', 1.2, 5]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 err="1" smtClean="0">
                <a:solidFill>
                  <a:schemeClr val="accent6">
                    <a:lumMod val="75000"/>
                  </a:schemeClr>
                </a:solidFill>
              </a:rPr>
              <a:t>my_list.extend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([3,9]) 		#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[2, 5, '</a:t>
            </a: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', 1.2, 5,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3, 9]</a:t>
            </a:r>
            <a:endParaRPr lang="es-MX" sz="2000" b="1" dirty="0" smtClean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786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3C5487DE-067C-2245-AD85-8593F0456908}"/>
              </a:ext>
            </a:extLst>
          </p:cNvPr>
          <p:cNvSpPr txBox="1"/>
          <p:nvPr/>
        </p:nvSpPr>
        <p:spPr>
          <a:xfrm>
            <a:off x="2386149" y="1408015"/>
            <a:ext cx="816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err="1">
                <a:solidFill>
                  <a:srgbClr val="403B56"/>
                </a:solidFill>
                <a:latin typeface="Ubuntu" panose="020B0504030602030204" pitchFamily="34" charset="0"/>
              </a:rPr>
              <a:t>r</a:t>
            </a:r>
            <a:r>
              <a:rPr lang="es-ES" sz="3600" b="1" dirty="0" err="1" smtClean="0">
                <a:solidFill>
                  <a:srgbClr val="403B56"/>
                </a:solidFill>
                <a:latin typeface="Ubuntu" panose="020B0504030602030204" pitchFamily="34" charset="0"/>
              </a:rPr>
              <a:t>emove</a:t>
            </a:r>
            <a:r>
              <a:rPr lang="es-ES" sz="3600" b="1" dirty="0" smtClean="0">
                <a:solidFill>
                  <a:srgbClr val="403B56"/>
                </a:solidFill>
                <a:latin typeface="Ubuntu" panose="020B0504030602030204" pitchFamily="34" charset="0"/>
              </a:rPr>
              <a:t>()</a:t>
            </a:r>
            <a:endParaRPr lang="es-CO" sz="3600" b="1" dirty="0">
              <a:solidFill>
                <a:srgbClr val="403B56"/>
              </a:solidFill>
              <a:latin typeface="Ubuntu" panose="020B0504030602030204" pitchFamily="3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386149" y="2177354"/>
            <a:ext cx="8519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400" dirty="0"/>
              <a:t>El método </a:t>
            </a:r>
            <a:r>
              <a:rPr lang="es-MX" sz="2400" b="1" i="1" dirty="0" err="1"/>
              <a:t>remove</a:t>
            </a:r>
            <a:r>
              <a:rPr lang="es-MX" sz="2400" dirty="0"/>
              <a:t> va a </a:t>
            </a:r>
            <a:r>
              <a:rPr lang="es-MX" sz="2400" dirty="0" smtClean="0"/>
              <a:t>quitar </a:t>
            </a:r>
            <a:r>
              <a:rPr lang="es-MX" sz="2400" dirty="0"/>
              <a:t>un elemento que se le pase como </a:t>
            </a:r>
            <a:r>
              <a:rPr lang="es-MX" sz="2400" dirty="0" smtClean="0"/>
              <a:t>parámetro </a:t>
            </a:r>
            <a:r>
              <a:rPr lang="es-MX" sz="2400" dirty="0"/>
              <a:t>de la lista a donde se le esté aplicando.</a:t>
            </a:r>
            <a:endParaRPr lang="es-MX" sz="5400" b="1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534195" y="3408468"/>
            <a:ext cx="85191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000" b="1" dirty="0" err="1" smtClean="0">
                <a:solidFill>
                  <a:schemeClr val="accent6">
                    <a:lumMod val="75000"/>
                  </a:schemeClr>
                </a:solidFill>
              </a:rPr>
              <a:t>my_list</a:t>
            </a:r>
            <a:r>
              <a:rPr lang="es-MX" sz="2000" b="1" dirty="0" smtClean="0">
                <a:solidFill>
                  <a:schemeClr val="accent6">
                    <a:lumMod val="75000"/>
                  </a:schemeClr>
                </a:solidFill>
              </a:rPr>
              <a:t> = [2, 5, '</a:t>
            </a:r>
            <a:r>
              <a:rPr lang="es-MX" sz="2000" b="1" dirty="0" err="1" smtClean="0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s-MX" sz="2000" b="1" dirty="0" smtClean="0">
                <a:solidFill>
                  <a:schemeClr val="accent6">
                    <a:lumMod val="75000"/>
                  </a:schemeClr>
                </a:solidFill>
              </a:rPr>
              <a:t>', 1.2, 5]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</a:rPr>
              <a:t>my_list.remove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(2)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</a:rPr>
              <a:t>		#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[5, '</a:t>
            </a: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</a:rPr>
              <a:t>DevCode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', 1.2, 5]</a:t>
            </a:r>
            <a:endParaRPr lang="es-MX" sz="2000" b="1" dirty="0" smtClean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B782968-4C3F-7941-A998-557C429F3572}"/>
              </a:ext>
            </a:extLst>
          </p:cNvPr>
          <p:cNvSpPr txBox="1"/>
          <p:nvPr/>
        </p:nvSpPr>
        <p:spPr>
          <a:xfrm>
            <a:off x="2386149" y="4588299"/>
            <a:ext cx="8519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MX" sz="2400" dirty="0"/>
              <a:t>En este ejemplo estamos </a:t>
            </a:r>
            <a:r>
              <a:rPr lang="es-MX" sz="2400" dirty="0" smtClean="0"/>
              <a:t>quitando </a:t>
            </a:r>
            <a:r>
              <a:rPr lang="es-MX" sz="2400" dirty="0"/>
              <a:t>el elemento 2, de la lista que tiene por nombre "</a:t>
            </a:r>
            <a:r>
              <a:rPr lang="es-MX" sz="2400" dirty="0" err="1"/>
              <a:t>my_list</a:t>
            </a:r>
            <a:r>
              <a:rPr lang="es-MX" sz="2400" dirty="0"/>
              <a:t>".</a:t>
            </a:r>
            <a:endParaRPr lang="es-MX" sz="6600" b="1" dirty="0"/>
          </a:p>
        </p:txBody>
      </p:sp>
    </p:spTree>
    <p:extLst>
      <p:ext uri="{BB962C8B-B14F-4D97-AF65-F5344CB8AC3E}">
        <p14:creationId xmlns:p14="http://schemas.microsoft.com/office/powerpoint/2010/main" val="18100137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institucional versión 1" id="{F3C07190-F706-40B0-AEF3-D2B6027D0964}" vid="{99726FCE-C218-418C-A1EE-4FAB13676F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de Office</Template>
  <TotalTime>2128</TotalTime>
  <Words>1127</Words>
  <Application>Microsoft Office PowerPoint</Application>
  <PresentationFormat>Panorámica</PresentationFormat>
  <Paragraphs>172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Calibri</vt:lpstr>
      <vt:lpstr>Arial</vt:lpstr>
      <vt:lpstr>Ubuntu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Roy Llamas</cp:lastModifiedBy>
  <cp:revision>73</cp:revision>
  <dcterms:created xsi:type="dcterms:W3CDTF">2021-04-09T17:18:33Z</dcterms:created>
  <dcterms:modified xsi:type="dcterms:W3CDTF">2021-06-04T01:19:48Z</dcterms:modified>
</cp:coreProperties>
</file>

<file path=docProps/thumbnail.jpeg>
</file>